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74" r:id="rId3"/>
    <p:sldId id="267" r:id="rId4"/>
    <p:sldId id="272" r:id="rId5"/>
    <p:sldId id="270" r:id="rId6"/>
    <p:sldId id="271" r:id="rId7"/>
    <p:sldId id="269" r:id="rId8"/>
    <p:sldId id="268" r:id="rId9"/>
    <p:sldId id="275" r:id="rId10"/>
    <p:sldId id="276" r:id="rId11"/>
    <p:sldId id="273" r:id="rId12"/>
    <p:sldId id="265" r:id="rId13"/>
    <p:sldId id="266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96C56-F3C9-401C-A662-ABCF6E11CAAE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AF8B9-3C65-4741-826C-08BFF6655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305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DAF8B9-3C65-4741-826C-08BFF665529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143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DAF8B9-3C65-4741-826C-08BFF665529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401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03.07.2023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03.07.2023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03.07.2023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03.07.2023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03.07.2023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03.07.2023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03.07.2023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03.07.2023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03.07.2023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03.07.2023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03.07.2023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03.07.2023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03.07.2023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03.07.2023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03.07.2023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03.07.2023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03.07.2023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03.07.2023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03.07.2023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03.07.2023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03.07.2023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03.07.2023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35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pPr/>
              <a:t>03.07.2023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39"/>
            <a:ext cx="9143999" cy="68546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03.07.2023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CD1B4D-0A77-4E5E-89F7-1EF4DAE6B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042BF716-45EB-4BC7-A273-73A6CA80D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278650"/>
            <a:ext cx="7908965" cy="593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24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AB1793-3014-495E-8758-4DC6DDB75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uk-UA" sz="2000" b="1" dirty="0">
                <a:solidFill>
                  <a:srgbClr val="2A12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історії в НУШ, </a:t>
            </a:r>
            <a:r>
              <a:rPr lang="uk-UA" sz="2000" b="1" dirty="0" err="1">
                <a:solidFill>
                  <a:srgbClr val="2A12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проєкти</a:t>
            </a:r>
            <a:r>
              <a:rPr lang="uk-UA" sz="2000" b="1" dirty="0">
                <a:solidFill>
                  <a:srgbClr val="2A12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A853EED-B9C7-4564-84B5-94A411F173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 flipV="1">
            <a:off x="830184" y="717585"/>
            <a:ext cx="2237904" cy="2983872"/>
          </a:xfrm>
          <a:prstGeom prst="rect">
            <a:avLst/>
          </a:prstGeom>
        </p:spPr>
      </p:pic>
      <p:pic>
        <p:nvPicPr>
          <p:cNvPr id="9" name="Объект 8">
            <a:extLst>
              <a:ext uri="{FF2B5EF4-FFF2-40B4-BE49-F238E27FC236}">
                <a16:creationId xmlns="" xmlns:a16="http://schemas.microsoft.com/office/drawing/2014/main" id="{C9E9FB06-EDD1-414E-B4AD-4820F08A2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3529527"/>
            <a:ext cx="1946384" cy="305383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7217CCB-83E3-4B1B-9A9A-810C9863EB8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6813" y="936211"/>
            <a:ext cx="3724979" cy="26093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12B16B2-F0D3-43CB-B46C-FD154790368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3560859"/>
            <a:ext cx="3755461" cy="281659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E9B4684-0125-4255-B9F0-FACD3DE2114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3588832"/>
            <a:ext cx="2201418" cy="29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97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222" y="126852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err="1">
                <a:solidFill>
                  <a:srgbClr val="800080"/>
                </a:solidFill>
              </a:rPr>
              <a:t>Перевага</a:t>
            </a:r>
            <a:r>
              <a:rPr lang="ru-RU" sz="2400" b="1" dirty="0">
                <a:solidFill>
                  <a:srgbClr val="800080"/>
                </a:solidFill>
              </a:rPr>
              <a:t> –</a:t>
            </a:r>
            <a:r>
              <a:rPr lang="ru-RU" sz="2400" b="1" dirty="0" err="1">
                <a:solidFill>
                  <a:srgbClr val="800080"/>
                </a:solidFill>
              </a:rPr>
              <a:t>діяльнісним</a:t>
            </a:r>
            <a:r>
              <a:rPr lang="ru-RU" sz="2400" b="1" dirty="0">
                <a:solidFill>
                  <a:srgbClr val="800080"/>
                </a:solidFill>
              </a:rPr>
              <a:t> методам </a:t>
            </a:r>
            <a:r>
              <a:rPr lang="ru-RU" sz="2400" b="1" dirty="0" err="1">
                <a:solidFill>
                  <a:srgbClr val="800080"/>
                </a:solidFill>
              </a:rPr>
              <a:t>роботи</a:t>
            </a:r>
            <a:r>
              <a:rPr lang="ru-RU" sz="2400" b="1" dirty="0">
                <a:solidFill>
                  <a:srgbClr val="800080"/>
                </a:solidFill>
              </a:rPr>
              <a:t> на уроці</a:t>
            </a:r>
          </a:p>
        </p:txBody>
      </p:sp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0548" y="932392"/>
            <a:ext cx="3357586" cy="3357586"/>
          </a:xfrm>
          <a:prstGeom prst="rect">
            <a:avLst/>
          </a:prstGeom>
          <a:noFill/>
        </p:spPr>
      </p:pic>
      <p:sp>
        <p:nvSpPr>
          <p:cNvPr id="30724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2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0192" y="2418672"/>
            <a:ext cx="3810000" cy="3181350"/>
          </a:xfrm>
          <a:prstGeom prst="rect">
            <a:avLst/>
          </a:prstGeo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436887A-3A9E-47E8-9C37-AA49959DD8F8}"/>
              </a:ext>
            </a:extLst>
          </p:cNvPr>
          <p:cNvSpPr/>
          <p:nvPr/>
        </p:nvSpPr>
        <p:spPr>
          <a:xfrm>
            <a:off x="155575" y="5805264"/>
            <a:ext cx="79462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b="1" dirty="0">
                <a:solidFill>
                  <a:srgbClr val="2A12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«Якщо ти хочеш зміну в майбутньому – стань цією зміною в сьогоденні»                       </a:t>
            </a:r>
            <a:r>
              <a:rPr lang="uk-UA" sz="14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Махатма</a:t>
            </a:r>
            <a:r>
              <a:rPr lang="uk-UA" sz="1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Ганді </a:t>
            </a:r>
            <a:r>
              <a:rPr lang="uk-UA" b="1" dirty="0">
                <a:solidFill>
                  <a:srgbClr val="2A12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>
                <a:solidFill>
                  <a:srgbClr val="2A12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6040E8B-A5A1-434B-851D-370597E06B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03808" y="3124199"/>
            <a:ext cx="4140853" cy="22705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solidFill>
                  <a:srgbClr val="800080"/>
                </a:solidFill>
                <a:latin typeface="Comic Sans MS" pitchFamily="66" charset="0"/>
              </a:rPr>
              <a:t>Дякую за увагу!</a:t>
            </a:r>
            <a:endParaRPr lang="ru-RU" sz="3600" b="1" dirty="0">
              <a:solidFill>
                <a:srgbClr val="800080"/>
              </a:solidFill>
              <a:latin typeface="Comic Sans MS" pitchFamily="66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D032931-ADF0-400B-8B35-E1206A740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484" y="1844824"/>
            <a:ext cx="5019031" cy="37594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8CDB5D-6649-405F-8D6F-4B622B6AD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uk-UA" sz="1800" b="1" dirty="0">
                <a:solidFill>
                  <a:srgbClr val="2A12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Модельна навчальна програма   </a:t>
            </a:r>
            <a:br>
              <a:rPr lang="uk-UA" sz="1800" b="1" dirty="0">
                <a:solidFill>
                  <a:srgbClr val="2A12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dirty="0">
                <a:solidFill>
                  <a:srgbClr val="2A12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«Вступ до історії України та громадянської освіти. 5 клас» </a:t>
            </a:r>
            <a:br>
              <a:rPr lang="uk-UA" sz="1800" b="1" dirty="0">
                <a:solidFill>
                  <a:srgbClr val="2A12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dirty="0">
                <a:solidFill>
                  <a:srgbClr val="2A12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закладів загальної середньої освіти </a:t>
            </a:r>
            <a:br>
              <a:rPr lang="uk-UA" sz="1800" b="1" dirty="0">
                <a:solidFill>
                  <a:srgbClr val="2A12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dirty="0">
                <a:solidFill>
                  <a:srgbClr val="2A12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(автори: Бурлака О. В., Власова Н. С., </a:t>
            </a:r>
            <a:r>
              <a:rPr lang="uk-UA" sz="1800" b="1" dirty="0" err="1">
                <a:solidFill>
                  <a:srgbClr val="2A12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Желіба</a:t>
            </a:r>
            <a:r>
              <a:rPr lang="uk-UA" sz="1800" b="1" dirty="0">
                <a:solidFill>
                  <a:srgbClr val="2A12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 В., Майорський В. В., </a:t>
            </a:r>
            <a:br>
              <a:rPr lang="uk-UA" sz="1800" b="1" dirty="0">
                <a:solidFill>
                  <a:srgbClr val="2A12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dirty="0" err="1">
                <a:solidFill>
                  <a:srgbClr val="2A12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Піскарьова</a:t>
            </a:r>
            <a:r>
              <a:rPr lang="uk-UA" sz="1800" b="1" dirty="0">
                <a:solidFill>
                  <a:srgbClr val="2A12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І. О., Щупак І. Я.). </a:t>
            </a:r>
            <a:endParaRPr lang="uk-UA" sz="1800" dirty="0"/>
          </a:p>
        </p:txBody>
      </p:sp>
      <p:pic>
        <p:nvPicPr>
          <p:cNvPr id="15" name="Объект 14">
            <a:extLst>
              <a:ext uri="{FF2B5EF4-FFF2-40B4-BE49-F238E27FC236}">
                <a16:creationId xmlns="" xmlns:a16="http://schemas.microsoft.com/office/drawing/2014/main" id="{42F0EDB4-D41C-458E-A548-C4D8892C7C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4195" y="2208510"/>
            <a:ext cx="5157663" cy="411515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FA55CE23-9F16-41B7-9B77-BDC104E00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916832"/>
            <a:ext cx="2571750" cy="178117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3EB29506-F673-4B43-A12C-3C426D29BD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51" y="3992513"/>
            <a:ext cx="3220807" cy="235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22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381D80-8932-4350-BA28-9A2A161E3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291059"/>
            <a:ext cx="8229600" cy="1143000"/>
          </a:xfrm>
        </p:spPr>
        <p:txBody>
          <a:bodyPr>
            <a:normAutofit/>
          </a:bodyPr>
          <a:lstStyle/>
          <a:p>
            <a:r>
              <a:rPr lang="uk-UA" sz="2000" b="1" dirty="0">
                <a:solidFill>
                  <a:srgbClr val="2A12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«Вступ до історії України та громадянської освіти. 5 клас» має пропедевтичний характер</a:t>
            </a:r>
            <a:endParaRPr lang="uk-UA" sz="2000" dirty="0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0D45D67C-D340-463E-BD31-F90692EE8E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3716205"/>
            <a:ext cx="3453137" cy="3073300"/>
          </a:xfrm>
          <a:prstGeom prst="rect">
            <a:avLst/>
          </a:prstGeom>
        </p:spPr>
      </p:pic>
      <p:grpSp>
        <p:nvGrpSpPr>
          <p:cNvPr id="5" name="Group 92">
            <a:extLst>
              <a:ext uri="{FF2B5EF4-FFF2-40B4-BE49-F238E27FC236}">
                <a16:creationId xmlns="" xmlns:a16="http://schemas.microsoft.com/office/drawing/2014/main" id="{B5792EF1-8091-4571-917D-922C7756A6D0}"/>
              </a:ext>
            </a:extLst>
          </p:cNvPr>
          <p:cNvGrpSpPr>
            <a:grpSpLocks/>
          </p:cNvGrpSpPr>
          <p:nvPr/>
        </p:nvGrpSpPr>
        <p:grpSpPr bwMode="auto">
          <a:xfrm>
            <a:off x="539552" y="1434059"/>
            <a:ext cx="5068887" cy="530225"/>
            <a:chOff x="1269" y="1296"/>
            <a:chExt cx="3193" cy="334"/>
          </a:xfrm>
        </p:grpSpPr>
        <p:sp>
          <p:nvSpPr>
            <p:cNvPr id="6" name="AutoShape 3">
              <a:extLst>
                <a:ext uri="{FF2B5EF4-FFF2-40B4-BE49-F238E27FC236}">
                  <a16:creationId xmlns="" xmlns:a16="http://schemas.microsoft.com/office/drawing/2014/main" id="{DD55DC97-579B-4B1C-B3CC-14E94946D84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7" name="Group 55">
              <a:extLst>
                <a:ext uri="{FF2B5EF4-FFF2-40B4-BE49-F238E27FC236}">
                  <a16:creationId xmlns="" xmlns:a16="http://schemas.microsoft.com/office/drawing/2014/main" id="{883075B1-4497-45B4-8112-6A4D85091B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8" name="Group 56">
                <a:extLst>
                  <a:ext uri="{FF2B5EF4-FFF2-40B4-BE49-F238E27FC236}">
                    <a16:creationId xmlns="" xmlns:a16="http://schemas.microsoft.com/office/drawing/2014/main" id="{CAD2FEF2-A403-462B-BDD7-42F8D1FDA0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>
                  <a:extLst>
                    <a:ext uri="{FF2B5EF4-FFF2-40B4-BE49-F238E27FC236}">
                      <a16:creationId xmlns="" xmlns:a16="http://schemas.microsoft.com/office/drawing/2014/main" id="{4A8A3AB3-8108-4EA6-8810-113AC55DA68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>
                  <a:extLst>
                    <a:ext uri="{FF2B5EF4-FFF2-40B4-BE49-F238E27FC236}">
                      <a16:creationId xmlns="" xmlns:a16="http://schemas.microsoft.com/office/drawing/2014/main" id="{325A56FA-58C1-421E-9FEC-5B4065590C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>
                  <a:extLst>
                    <a:ext uri="{FF2B5EF4-FFF2-40B4-BE49-F238E27FC236}">
                      <a16:creationId xmlns="" xmlns:a16="http://schemas.microsoft.com/office/drawing/2014/main" id="{06874552-0025-428C-91E9-F0F9E6129D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>
                  <a:extLst>
                    <a:ext uri="{FF2B5EF4-FFF2-40B4-BE49-F238E27FC236}">
                      <a16:creationId xmlns="" xmlns:a16="http://schemas.microsoft.com/office/drawing/2014/main" id="{113DE0FC-CD70-4992-AB52-EABB10AEBFD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>
                <a:extLst>
                  <a:ext uri="{FF2B5EF4-FFF2-40B4-BE49-F238E27FC236}">
                    <a16:creationId xmlns="" xmlns:a16="http://schemas.microsoft.com/office/drawing/2014/main" id="{3E804A82-4E2F-4207-946A-FADF3A9E2502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8216AC11-4E28-4593-BD62-34B778E35F38}"/>
              </a:ext>
            </a:extLst>
          </p:cNvPr>
          <p:cNvSpPr/>
          <p:nvPr/>
        </p:nvSpPr>
        <p:spPr>
          <a:xfrm>
            <a:off x="1154757" y="1490316"/>
            <a:ext cx="36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rgbClr val="222A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відокремлювати факти від суджень</a:t>
            </a:r>
            <a:endParaRPr lang="uk-UA" dirty="0"/>
          </a:p>
        </p:txBody>
      </p:sp>
      <p:grpSp>
        <p:nvGrpSpPr>
          <p:cNvPr id="15" name="Group 93">
            <a:extLst>
              <a:ext uri="{FF2B5EF4-FFF2-40B4-BE49-F238E27FC236}">
                <a16:creationId xmlns="" xmlns:a16="http://schemas.microsoft.com/office/drawing/2014/main" id="{C36DB559-6D93-46CB-BD5F-02427AC8BCBB}"/>
              </a:ext>
            </a:extLst>
          </p:cNvPr>
          <p:cNvGrpSpPr>
            <a:grpSpLocks/>
          </p:cNvGrpSpPr>
          <p:nvPr/>
        </p:nvGrpSpPr>
        <p:grpSpPr bwMode="auto">
          <a:xfrm>
            <a:off x="1331640" y="2228890"/>
            <a:ext cx="5070475" cy="549275"/>
            <a:chOff x="1268" y="1776"/>
            <a:chExt cx="3194" cy="346"/>
          </a:xfrm>
        </p:grpSpPr>
        <p:sp>
          <p:nvSpPr>
            <p:cNvPr id="16" name="AutoShape 13">
              <a:extLst>
                <a:ext uri="{FF2B5EF4-FFF2-40B4-BE49-F238E27FC236}">
                  <a16:creationId xmlns="" xmlns:a16="http://schemas.microsoft.com/office/drawing/2014/main" id="{B92EFCB3-3FCC-436C-B999-6E4C32661E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Text Box 21">
              <a:extLst>
                <a:ext uri="{FF2B5EF4-FFF2-40B4-BE49-F238E27FC236}">
                  <a16:creationId xmlns="" xmlns:a16="http://schemas.microsoft.com/office/drawing/2014/main" id="{5C39D091-E1C2-49D5-8113-90AFBF9D10B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18" name="Group 62">
              <a:extLst>
                <a:ext uri="{FF2B5EF4-FFF2-40B4-BE49-F238E27FC236}">
                  <a16:creationId xmlns="" xmlns:a16="http://schemas.microsoft.com/office/drawing/2014/main" id="{2AE5D7CF-41BA-4E36-93EE-CA72015B83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9" name="Group 63">
                <a:extLst>
                  <a:ext uri="{FF2B5EF4-FFF2-40B4-BE49-F238E27FC236}">
                    <a16:creationId xmlns="" xmlns:a16="http://schemas.microsoft.com/office/drawing/2014/main" id="{C047F2E3-F299-4242-8AE4-076826BA54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1" name="Picture 64" descr="Picture2">
                  <a:extLst>
                    <a:ext uri="{FF2B5EF4-FFF2-40B4-BE49-F238E27FC236}">
                      <a16:creationId xmlns="" xmlns:a16="http://schemas.microsoft.com/office/drawing/2014/main" id="{7E2B0DCD-D812-412E-848C-90AF474182D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2" name="Oval 65">
                  <a:extLst>
                    <a:ext uri="{FF2B5EF4-FFF2-40B4-BE49-F238E27FC236}">
                      <a16:creationId xmlns="" xmlns:a16="http://schemas.microsoft.com/office/drawing/2014/main" id="{C67F2626-DC7B-4BB9-8272-AD527879B0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" name="Oval 66">
                  <a:extLst>
                    <a:ext uri="{FF2B5EF4-FFF2-40B4-BE49-F238E27FC236}">
                      <a16:creationId xmlns="" xmlns:a16="http://schemas.microsoft.com/office/drawing/2014/main" id="{A5DDC162-35FE-4B48-A10B-7FA79F837D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4" name="Picture 67" descr="Picture1">
                  <a:extLst>
                    <a:ext uri="{FF2B5EF4-FFF2-40B4-BE49-F238E27FC236}">
                      <a16:creationId xmlns="" xmlns:a16="http://schemas.microsoft.com/office/drawing/2014/main" id="{9D56AF5A-8761-4FCF-9D7E-1B3D0DAC87F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0" name="Text Box 68">
                <a:extLst>
                  <a:ext uri="{FF2B5EF4-FFF2-40B4-BE49-F238E27FC236}">
                    <a16:creationId xmlns="" xmlns:a16="http://schemas.microsoft.com/office/drawing/2014/main" id="{B8A45EB5-042B-4582-8C3E-0CE7784DB540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B6490B3E-DD44-48F5-BCBD-11FED24FFB68}"/>
              </a:ext>
            </a:extLst>
          </p:cNvPr>
          <p:cNvSpPr/>
          <p:nvPr/>
        </p:nvSpPr>
        <p:spPr>
          <a:xfrm>
            <a:off x="2027153" y="2264366"/>
            <a:ext cx="4136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rgbClr val="222A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виділяти історичну інформацію з тексту</a:t>
            </a:r>
            <a:endParaRPr lang="uk-UA" dirty="0"/>
          </a:p>
        </p:txBody>
      </p:sp>
      <p:grpSp>
        <p:nvGrpSpPr>
          <p:cNvPr id="26" name="Group 94">
            <a:extLst>
              <a:ext uri="{FF2B5EF4-FFF2-40B4-BE49-F238E27FC236}">
                <a16:creationId xmlns="" xmlns:a16="http://schemas.microsoft.com/office/drawing/2014/main" id="{FC6AA9D6-8C70-439D-B21F-4775833E6871}"/>
              </a:ext>
            </a:extLst>
          </p:cNvPr>
          <p:cNvGrpSpPr>
            <a:grpSpLocks/>
          </p:cNvGrpSpPr>
          <p:nvPr/>
        </p:nvGrpSpPr>
        <p:grpSpPr bwMode="auto">
          <a:xfrm>
            <a:off x="2038350" y="3038044"/>
            <a:ext cx="5067300" cy="547687"/>
            <a:chOff x="1270" y="2247"/>
            <a:chExt cx="3192" cy="345"/>
          </a:xfrm>
        </p:grpSpPr>
        <p:sp>
          <p:nvSpPr>
            <p:cNvPr id="27" name="AutoShape 23">
              <a:extLst>
                <a:ext uri="{FF2B5EF4-FFF2-40B4-BE49-F238E27FC236}">
                  <a16:creationId xmlns="" xmlns:a16="http://schemas.microsoft.com/office/drawing/2014/main" id="{5FA2DE9F-2E7F-4408-A53F-54D88C817A5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Text Box 31">
              <a:extLst>
                <a:ext uri="{FF2B5EF4-FFF2-40B4-BE49-F238E27FC236}">
                  <a16:creationId xmlns="" xmlns:a16="http://schemas.microsoft.com/office/drawing/2014/main" id="{1D37350F-56AB-42C8-8C6E-CA84267C04A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29" name="Group 69">
              <a:extLst>
                <a:ext uri="{FF2B5EF4-FFF2-40B4-BE49-F238E27FC236}">
                  <a16:creationId xmlns="" xmlns:a16="http://schemas.microsoft.com/office/drawing/2014/main" id="{8B09B348-0993-4651-A740-124E35DD2F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30" name="Text Box 70">
                <a:extLst>
                  <a:ext uri="{FF2B5EF4-FFF2-40B4-BE49-F238E27FC236}">
                    <a16:creationId xmlns="" xmlns:a16="http://schemas.microsoft.com/office/drawing/2014/main" id="{5587FC37-4279-4B72-83D2-1DA0AD88B1B5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31" name="Group 71">
                <a:extLst>
                  <a:ext uri="{FF2B5EF4-FFF2-40B4-BE49-F238E27FC236}">
                    <a16:creationId xmlns="" xmlns:a16="http://schemas.microsoft.com/office/drawing/2014/main" id="{64E30687-81AC-410F-B422-26A6AE04F2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3" name="Picture 72" descr="Picture2">
                  <a:extLst>
                    <a:ext uri="{FF2B5EF4-FFF2-40B4-BE49-F238E27FC236}">
                      <a16:creationId xmlns="" xmlns:a16="http://schemas.microsoft.com/office/drawing/2014/main" id="{A89F0646-41D1-4C4E-9207-288979FC1A2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4" name="Oval 73">
                  <a:extLst>
                    <a:ext uri="{FF2B5EF4-FFF2-40B4-BE49-F238E27FC236}">
                      <a16:creationId xmlns="" xmlns:a16="http://schemas.microsoft.com/office/drawing/2014/main" id="{F5D414ED-A09B-4CCB-8554-288EF32FB7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" name="Oval 74">
                  <a:extLst>
                    <a:ext uri="{FF2B5EF4-FFF2-40B4-BE49-F238E27FC236}">
                      <a16:creationId xmlns="" xmlns:a16="http://schemas.microsoft.com/office/drawing/2014/main" id="{6B89DCCA-C382-4799-BFB3-EF35EF90A1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6" name="Picture 75" descr="Picture1">
                  <a:extLst>
                    <a:ext uri="{FF2B5EF4-FFF2-40B4-BE49-F238E27FC236}">
                      <a16:creationId xmlns="" xmlns:a16="http://schemas.microsoft.com/office/drawing/2014/main" id="{0EB002C6-F369-47B4-A370-2C7028D8400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2" name="Text Box 76">
                <a:extLst>
                  <a:ext uri="{FF2B5EF4-FFF2-40B4-BE49-F238E27FC236}">
                    <a16:creationId xmlns="" xmlns:a16="http://schemas.microsoft.com/office/drawing/2014/main" id="{84945BA0-D366-4EE3-A03C-DB215AA9CA8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CFE56BE1-A3CA-4885-8099-F9EC01756BE1}"/>
              </a:ext>
            </a:extLst>
          </p:cNvPr>
          <p:cNvSpPr/>
          <p:nvPr/>
        </p:nvSpPr>
        <p:spPr>
          <a:xfrm>
            <a:off x="2822718" y="3148738"/>
            <a:ext cx="3852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rgbClr val="222A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аналізувати події та робити висновки</a:t>
            </a:r>
            <a:endParaRPr lang="uk-UA" dirty="0"/>
          </a:p>
        </p:txBody>
      </p:sp>
      <p:pic>
        <p:nvPicPr>
          <p:cNvPr id="1026" name="Picture 2" descr="Історія та громадянська освіта в НУШ | Facebook">
            <a:extLst>
              <a:ext uri="{FF2B5EF4-FFF2-40B4-BE49-F238E27FC236}">
                <a16:creationId xmlns="" xmlns:a16="http://schemas.microsoft.com/office/drawing/2014/main" id="{330B0BCB-4D08-4439-A63E-F37EE36E6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5764" y="4330415"/>
            <a:ext cx="36004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:\Users\IraOni\Desktop\home-computer-laptop.png">
            <a:extLst>
              <a:ext uri="{FF2B5EF4-FFF2-40B4-BE49-F238E27FC236}">
                <a16:creationId xmlns="" xmlns:a16="http://schemas.microsoft.com/office/drawing/2014/main" id="{98293123-8382-40A4-A044-1E54ECC84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3817" y="1233457"/>
            <a:ext cx="2394859" cy="1804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1972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CD6D9C-ABA8-4F57-8989-DB6D99B19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b="1" dirty="0">
                <a:solidFill>
                  <a:srgbClr val="2A12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 матеріали </a:t>
            </a:r>
            <a:endParaRPr lang="uk-UA" sz="2000" dirty="0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1E30B23E-4B71-4D47-89C6-2413F9B1E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332" y="1240154"/>
            <a:ext cx="1976664" cy="291548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A40E8F5-BC9D-441B-8B26-0494D2B55B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3920" y="1139844"/>
            <a:ext cx="1849473" cy="288517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2915B9C-FA7F-46C7-891A-51A83F1D50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34" y="4481410"/>
            <a:ext cx="3188115" cy="22501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06A75A1-9D96-44A4-9704-E95FBC7EA0B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244525"/>
            <a:ext cx="1976664" cy="30086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0789168-A9D7-425D-A059-0B8B75073EC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2095" y="813396"/>
            <a:ext cx="1849473" cy="28851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01915DA-67A1-405D-8A13-2DB8867402A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9594" y="4481411"/>
            <a:ext cx="3230775" cy="225012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C8EE1A0-AA29-4F7B-B1AD-4C5AA5F84DA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2471" y="3785308"/>
            <a:ext cx="1976663" cy="252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608BEB-D7A9-40CB-800C-864E9080E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2000" b="1" dirty="0">
                <a:solidFill>
                  <a:srgbClr val="2A12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 матеріали </a:t>
            </a:r>
            <a:endParaRPr lang="uk-UA" sz="2000" dirty="0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30B63294-A298-4C29-849D-AA71651E39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196752"/>
            <a:ext cx="3993226" cy="29568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CE9C12D-A4CF-4F1F-BEF4-2B7CA86B2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77072"/>
            <a:ext cx="4543425" cy="26955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D208D6C-5858-4C6C-84CC-6760F3D24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3988" y="1052736"/>
            <a:ext cx="4181475" cy="37719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6C8F2B9-9771-4274-B381-9DCD4B7E50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1113" y="4725144"/>
            <a:ext cx="414337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52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F333FBB-A22D-4DC8-BADE-D4A9234A7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700" y="3919811"/>
            <a:ext cx="3543300" cy="11811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62FAEFD-6B1E-4B89-A66A-DB54B4CFFD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686" y="332656"/>
            <a:ext cx="2609314" cy="242641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E12E63-232A-4D99-A164-8E9E6C0B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uk-UA" sz="2000" b="1" dirty="0">
                <a:solidFill>
                  <a:srgbClr val="2A12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роботи в 5-6 класах … </a:t>
            </a:r>
            <a:endParaRPr lang="uk-UA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4383909-8783-428E-8E0D-44DA920A4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25963"/>
          </a:xfrm>
        </p:spPr>
        <p:txBody>
          <a:bodyPr>
            <a:normAutofit/>
          </a:bodyPr>
          <a:lstStyle/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Прочитайте текст. Підкресліть у ньому ключові (опорні) слова (слова або словосполучення, які мають істотне смислове навантаження, передають головну думку). </a:t>
            </a:r>
          </a:p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Визначте, зі скількох змістовних частин складається текст. Випишіть до кожної змістовної частини ключові слова. </a:t>
            </a:r>
          </a:p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Знайдіть у тексті слова, які свідчать про те, що… </a:t>
            </a:r>
          </a:p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Складіть із набору ключових слів речення, яке буде виражати головну думку змістовної частини тесту. </a:t>
            </a:r>
          </a:p>
          <a:p>
            <a:pPr marL="0" indent="0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Таким чином учень навчається робити висновок. </a:t>
            </a:r>
          </a:p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Знайдіть у тексті факти, які підтверджують… (використовуючи критерії: </a:t>
            </a:r>
          </a:p>
          <a:p>
            <a:pPr marL="0" indent="0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а) подія дійсно відбулася, мала місце; </a:t>
            </a:r>
          </a:p>
          <a:p>
            <a:pPr marL="0" indent="0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б) вона зафіксована; </a:t>
            </a:r>
          </a:p>
          <a:p>
            <a:pPr marL="0" indent="0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в) вона незмінна; </a:t>
            </a:r>
          </a:p>
          <a:p>
            <a:pPr marL="0" indent="0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г) те, що вона відбулась, можна перевірити (підтвердити).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B23F3C8-5DDB-4E6C-BA03-032C3233B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086499"/>
            <a:ext cx="714375" cy="847725"/>
          </a:xfrm>
          <a:prstGeom prst="rect">
            <a:avLst/>
          </a:prstGeom>
        </p:spPr>
      </p:pic>
      <p:pic>
        <p:nvPicPr>
          <p:cNvPr id="8" name="Picture 2" descr="Урок №1 ,,Предмет шкільної історії&quot; НУШ 5 клас">
            <a:extLst>
              <a:ext uri="{FF2B5EF4-FFF2-40B4-BE49-F238E27FC236}">
                <a16:creationId xmlns="" xmlns:a16="http://schemas.microsoft.com/office/drawing/2014/main" id="{2CCDD27B-7824-4AFE-9493-445D17FE15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441"/>
          <a:stretch/>
        </p:blipFill>
        <p:spPr bwMode="auto">
          <a:xfrm>
            <a:off x="9847" y="5385495"/>
            <a:ext cx="7609003" cy="147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244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13FE87F-BE7A-44B0-A9FC-DFBB74EA6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2000" b="1" dirty="0">
                <a:solidFill>
                  <a:srgbClr val="2A12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історії в НУШ</a:t>
            </a:r>
            <a:endParaRPr lang="uk-UA" sz="2000" dirty="0"/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66875987-7A5B-4255-B284-C1DC5EF76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582" y="1104664"/>
            <a:ext cx="2824229" cy="21181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991DC18-FEF6-4927-88D8-64A472A68B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830" y="3399309"/>
            <a:ext cx="2427734" cy="32369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2D341B8-37DA-45E4-8757-6C2BB6DF10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7433" y="980728"/>
            <a:ext cx="3360306" cy="25202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13F75C5-D211-41F0-8D22-57710D0A7C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5092" y="3679905"/>
            <a:ext cx="2067694" cy="27569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3824F3A-559B-4D34-BAB0-29FB4CF8B3F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5314" y="3679905"/>
            <a:ext cx="2097201" cy="279626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C2BB11F-44D5-48B1-864C-4DD0586F777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1264" y="869176"/>
            <a:ext cx="2097201" cy="2796268"/>
          </a:xfrm>
          <a:prstGeom prst="rect">
            <a:avLst/>
          </a:prstGeom>
        </p:spPr>
      </p:pic>
      <p:pic>
        <p:nvPicPr>
          <p:cNvPr id="12" name="Picture 8" descr="C:\Users\IraOni\Desktop\8ffc68edf93fe8081200a565f5200180.png">
            <a:extLst>
              <a:ext uri="{FF2B5EF4-FFF2-40B4-BE49-F238E27FC236}">
                <a16:creationId xmlns="" xmlns:a16="http://schemas.microsoft.com/office/drawing/2014/main" id="{7E11C700-F681-4CC0-9F29-A95F733C5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146388" y="3808769"/>
            <a:ext cx="1997612" cy="25385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9438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CFE8083-BE72-48A9-90DC-CC3038CB1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526" y="1746523"/>
            <a:ext cx="3504559" cy="231203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887A9C-0FD5-43E0-9E30-C59E82D51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6223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rgbClr val="2A12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endParaRPr lang="uk-UA" sz="2400" dirty="0"/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ACC1B4EA-956E-4607-A53E-BA5ABF5DE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237" y="1040860"/>
            <a:ext cx="8229600" cy="5196451"/>
          </a:xfrm>
        </p:spPr>
        <p:txBody>
          <a:bodyPr>
            <a:normAutofit lnSpcReduction="10000"/>
          </a:bodyPr>
          <a:lstStyle/>
          <a:p>
            <a:r>
              <a:rPr lang="uk-UA" sz="1800" b="1" i="1" u="sng" dirty="0"/>
              <a:t>5 клас </a:t>
            </a:r>
          </a:p>
          <a:p>
            <a:r>
              <a:rPr lang="uk-UA" sz="1800" dirty="0"/>
              <a:t>І семестр -  </a:t>
            </a:r>
            <a:r>
              <a:rPr lang="uk-UA" sz="1800" dirty="0" err="1"/>
              <a:t>рівневе</a:t>
            </a:r>
            <a:r>
              <a:rPr lang="uk-UA" sz="1800" dirty="0"/>
              <a:t> оцінювання, позначення «П», «С», «Д» та «В».</a:t>
            </a:r>
          </a:p>
          <a:p>
            <a:r>
              <a:rPr lang="uk-UA" sz="1800" dirty="0"/>
              <a:t>ІІ семестр і річне оцінювання -  12 –бальне</a:t>
            </a:r>
          </a:p>
          <a:p>
            <a:r>
              <a:rPr lang="uk-UA" sz="1800" dirty="0"/>
              <a:t>Новизна в оцінюванні -  «групи»</a:t>
            </a:r>
          </a:p>
          <a:p>
            <a:pPr marL="0" indent="0">
              <a:buNone/>
            </a:pPr>
            <a:endParaRPr lang="uk-UA" sz="1800" b="1" dirty="0">
              <a:solidFill>
                <a:srgbClr val="2A1255"/>
              </a:solidFill>
            </a:endParaRPr>
          </a:p>
          <a:p>
            <a:pPr marL="0" indent="0">
              <a:buNone/>
            </a:pPr>
            <a:endParaRPr lang="uk-UA" sz="1800" b="1" dirty="0">
              <a:solidFill>
                <a:srgbClr val="2A1255"/>
              </a:solidFill>
            </a:endParaRPr>
          </a:p>
          <a:p>
            <a:pPr marL="0" indent="0">
              <a:buNone/>
            </a:pPr>
            <a:r>
              <a:rPr lang="uk-UA" sz="1800" b="1" dirty="0">
                <a:solidFill>
                  <a:srgbClr val="2A1255"/>
                </a:solidFill>
              </a:rPr>
              <a:t>Група 1.</a:t>
            </a:r>
            <a:r>
              <a:rPr lang="uk-UA" sz="1800" dirty="0"/>
              <a:t> 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b="1" dirty="0">
              <a:solidFill>
                <a:srgbClr val="2A1255"/>
              </a:solidFill>
            </a:endParaRPr>
          </a:p>
          <a:p>
            <a:pPr marL="0" indent="0">
              <a:buNone/>
            </a:pPr>
            <a:r>
              <a:rPr lang="uk-UA" sz="1800" b="1" dirty="0">
                <a:solidFill>
                  <a:srgbClr val="2A1255"/>
                </a:solidFill>
              </a:rPr>
              <a:t>Група 2. 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uk-UA" sz="1800" b="1" dirty="0">
                <a:solidFill>
                  <a:srgbClr val="2A1255"/>
                </a:solidFill>
              </a:rPr>
              <a:t>Група 3.</a:t>
            </a:r>
            <a:r>
              <a:rPr lang="uk-UA" sz="1800" b="1" dirty="0"/>
              <a:t> </a:t>
            </a:r>
          </a:p>
          <a:p>
            <a:pPr marL="0" indent="0">
              <a:buNone/>
            </a:pPr>
            <a:endParaRPr lang="uk-UA" sz="1800" b="1" dirty="0"/>
          </a:p>
          <a:p>
            <a:pPr marL="0" indent="0">
              <a:buNone/>
            </a:pPr>
            <a:endParaRPr lang="uk-UA" sz="1800" b="1" dirty="0"/>
          </a:p>
          <a:p>
            <a:pPr marL="0" indent="0">
              <a:buNone/>
            </a:pPr>
            <a:endParaRPr lang="uk-UA" sz="1800" b="1" i="1" u="sng" dirty="0"/>
          </a:p>
          <a:p>
            <a:pPr marL="0" indent="0">
              <a:buNone/>
            </a:pPr>
            <a:r>
              <a:rPr lang="uk-UA" sz="1800" b="1" i="1" u="sng" dirty="0"/>
              <a:t>6 клас  - бальне з І семестру.</a:t>
            </a:r>
          </a:p>
          <a:p>
            <a:pPr marL="0" indent="0">
              <a:buNone/>
            </a:pPr>
            <a:endParaRPr lang="uk-UA" sz="1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FAD375D-B205-414E-AB42-15BA7E637D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3157704"/>
            <a:ext cx="5084505" cy="54259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8DC3C1C-D665-4711-8FD7-49295B2018A1}"/>
              </a:ext>
            </a:extLst>
          </p:cNvPr>
          <p:cNvSpPr/>
          <p:nvPr/>
        </p:nvSpPr>
        <p:spPr>
          <a:xfrm>
            <a:off x="1331640" y="3244333"/>
            <a:ext cx="4410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Орієнтується в історичному часі і просторі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B9B95F6-E98A-4FF3-B23F-305079A542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077072"/>
            <a:ext cx="5084505" cy="566977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D47A1211-D0E1-4FF4-962A-57726A7E4BC6}"/>
              </a:ext>
            </a:extLst>
          </p:cNvPr>
          <p:cNvSpPr/>
          <p:nvPr/>
        </p:nvSpPr>
        <p:spPr>
          <a:xfrm>
            <a:off x="1308795" y="4163598"/>
            <a:ext cx="4300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Працює з інформацією історичного змісту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FC98298-A86F-464E-AF17-CB82DADEAE5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237" y="5083106"/>
            <a:ext cx="5096698" cy="57917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5600E58-7169-41A5-B635-9192C859594E}"/>
              </a:ext>
            </a:extLst>
          </p:cNvPr>
          <p:cNvSpPr/>
          <p:nvPr/>
        </p:nvSpPr>
        <p:spPr>
          <a:xfrm>
            <a:off x="1359972" y="502959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Виявляє повагу до гідності людини та соціальну активність</a:t>
            </a:r>
          </a:p>
        </p:txBody>
      </p:sp>
      <p:pic>
        <p:nvPicPr>
          <p:cNvPr id="12" name="Picture 2" descr="http://school42nv.ru/documents/555.png">
            <a:extLst>
              <a:ext uri="{FF2B5EF4-FFF2-40B4-BE49-F238E27FC236}">
                <a16:creationId xmlns="" xmlns:a16="http://schemas.microsoft.com/office/drawing/2014/main" id="{D6992805-D668-4637-ACC8-C502D3DFB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9488" y="4088085"/>
            <a:ext cx="3217644" cy="3217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2385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D28611-680F-4D3A-A79B-78F4A6495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EBED144E-D5E7-439B-9833-D4064E072A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75" y="274638"/>
            <a:ext cx="9015621" cy="617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042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</TotalTime>
  <Words>297</Words>
  <Application>Microsoft Office PowerPoint</Application>
  <PresentationFormat>Экран (4:3)</PresentationFormat>
  <Paragraphs>50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Comic Sans MS</vt:lpstr>
      <vt:lpstr>Times New Roman</vt:lpstr>
      <vt:lpstr>Тема Office</vt:lpstr>
      <vt:lpstr>Специальное оформление</vt:lpstr>
      <vt:lpstr>Презентация PowerPoint</vt:lpstr>
      <vt:lpstr>Модельна навчальна програма    «Вступ до історії України та громадянської освіти. 5 клас»  для закладів загальної середньої освіти  (автори: Бурлака О. В., Власова Н. С., Желіба О. В., Майорський В. В.,  Піскарьова І. О., Щупак І. Я.). </vt:lpstr>
      <vt:lpstr>«Вступ до історії України та громадянської освіти. 5 клас» має пропедевтичний характер</vt:lpstr>
      <vt:lpstr>Навчальні матеріали </vt:lpstr>
      <vt:lpstr>Навчальні матеріали </vt:lpstr>
      <vt:lpstr>Особливості роботи в 5-6 класах … </vt:lpstr>
      <vt:lpstr>Урок історії в НУШ</vt:lpstr>
      <vt:lpstr>Оцінювання</vt:lpstr>
      <vt:lpstr>Презентация PowerPoint</vt:lpstr>
      <vt:lpstr>Урок історії в НУШ, проєкти </vt:lpstr>
      <vt:lpstr>Перевага –діяльнісним методам роботи на уроці</vt:lpstr>
      <vt:lpstr>Дякую за увагу!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Admin</cp:lastModifiedBy>
  <cp:revision>54</cp:revision>
  <dcterms:created xsi:type="dcterms:W3CDTF">2009-01-08T12:15:48Z</dcterms:created>
  <dcterms:modified xsi:type="dcterms:W3CDTF">2023-07-03T08:02:05Z</dcterms:modified>
</cp:coreProperties>
</file>