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89" r:id="rId2"/>
    <p:sldId id="258" r:id="rId3"/>
    <p:sldId id="287" r:id="rId4"/>
    <p:sldId id="288" r:id="rId5"/>
    <p:sldId id="286" r:id="rId6"/>
    <p:sldId id="285" r:id="rId7"/>
    <p:sldId id="260" r:id="rId8"/>
    <p:sldId id="276" r:id="rId9"/>
    <p:sldId id="266" r:id="rId10"/>
    <p:sldId id="269" r:id="rId11"/>
    <p:sldId id="270" r:id="rId12"/>
    <p:sldId id="277" r:id="rId13"/>
    <p:sldId id="280" r:id="rId14"/>
    <p:sldId id="281" r:id="rId15"/>
    <p:sldId id="261" r:id="rId16"/>
    <p:sldId id="263" r:id="rId17"/>
    <p:sldId id="282" r:id="rId18"/>
    <p:sldId id="283" r:id="rId19"/>
    <p:sldId id="27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0D7E0-7E9B-442D-9422-FC5573F844B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CBAEDB-054E-431C-A0C4-718441DCC384}">
      <dgm:prSet phldrT="[Текст]" custT="1"/>
      <dgm:spPr/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Знання</a:t>
          </a: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Пригадуючи</a:t>
          </a:r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AEE11-2D89-4EEE-9F74-B93FD04C64C2}" type="parTrans" cxnId="{883C44CD-FC6A-4685-981D-3D0A1D435467}">
      <dgm:prSet/>
      <dgm:spPr/>
      <dgm:t>
        <a:bodyPr/>
        <a:lstStyle/>
        <a:p>
          <a:endParaRPr lang="ru-RU" sz="1600"/>
        </a:p>
      </dgm:t>
    </dgm:pt>
    <dgm:pt modelId="{C26DE8E7-21F4-4B32-884B-DE013B4848B3}" type="sibTrans" cxnId="{883C44CD-FC6A-4685-981D-3D0A1D435467}">
      <dgm:prSet/>
      <dgm:spPr/>
      <dgm:t>
        <a:bodyPr/>
        <a:lstStyle/>
        <a:p>
          <a:endParaRPr lang="ru-RU" sz="1600"/>
        </a:p>
      </dgm:t>
    </dgm:pt>
    <dgm:pt modelId="{70E7F40B-695F-4052-974A-3CD6E2920CEF}">
      <dgm:prSet phldrT="[Текст]" custT="1"/>
      <dgm:spPr/>
      <dgm:t>
        <a:bodyPr/>
        <a:lstStyle/>
        <a:p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Розуміння</a:t>
          </a:r>
        </a:p>
        <a:p>
          <a:r>
            <a:rPr lang="uk-UA" sz="1600" i="1" dirty="0" smtClean="0">
              <a:latin typeface="Arial" panose="020B0604020202020204" pitchFamily="34" charset="0"/>
              <a:cs typeface="Arial" panose="020B0604020202020204" pitchFamily="34" charset="0"/>
            </a:rPr>
            <a:t>Розуміючи…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B32FD-24B9-4E93-A433-91A2A7D00463}" type="parTrans" cxnId="{AB3761AC-651B-4451-BDEE-D95A47224F76}">
      <dgm:prSet/>
      <dgm:spPr/>
      <dgm:t>
        <a:bodyPr/>
        <a:lstStyle/>
        <a:p>
          <a:endParaRPr lang="ru-RU" sz="1600"/>
        </a:p>
      </dgm:t>
    </dgm:pt>
    <dgm:pt modelId="{6D971B36-DC65-446D-B361-D3136878FA01}" type="sibTrans" cxnId="{AB3761AC-651B-4451-BDEE-D95A47224F76}">
      <dgm:prSet/>
      <dgm:spPr/>
      <dgm:t>
        <a:bodyPr/>
        <a:lstStyle/>
        <a:p>
          <a:endParaRPr lang="ru-RU" sz="1600"/>
        </a:p>
      </dgm:t>
    </dgm:pt>
    <dgm:pt modelId="{2F513185-F2C5-4A60-B41E-53AF4C2C3632}">
      <dgm:prSet custT="1"/>
      <dgm:spPr/>
      <dgm:t>
        <a:bodyPr/>
        <a:lstStyle/>
        <a:p>
          <a:r>
            <a:rPr lang="uk-UA" sz="18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Аналіз</a:t>
          </a:r>
        </a:p>
        <a:p>
          <a:r>
            <a:rPr lang="uk-UA" sz="1600" b="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Аналізуючи</a:t>
          </a:r>
          <a:r>
            <a:rPr lang="uk-UA" sz="16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r>
            <a:rPr lang="uk-U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8FD48-AB2B-40FF-9F55-96BF01F95C40}" type="parTrans" cxnId="{0B33E071-D02B-4696-96C6-FFA6EC6E76E8}">
      <dgm:prSet/>
      <dgm:spPr/>
      <dgm:t>
        <a:bodyPr/>
        <a:lstStyle/>
        <a:p>
          <a:endParaRPr lang="ru-RU" sz="1600"/>
        </a:p>
      </dgm:t>
    </dgm:pt>
    <dgm:pt modelId="{A8F2E468-56C2-4A15-AB13-8315EBF91E2D}" type="sibTrans" cxnId="{0B33E071-D02B-4696-96C6-FFA6EC6E76E8}">
      <dgm:prSet/>
      <dgm:spPr/>
      <dgm:t>
        <a:bodyPr/>
        <a:lstStyle/>
        <a:p>
          <a:endParaRPr lang="ru-RU" sz="1600"/>
        </a:p>
      </dgm:t>
    </dgm:pt>
    <dgm:pt modelId="{27FEE4F1-3918-47D8-9410-07AEF6DC2B3B}">
      <dgm:prSet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Синтез</a:t>
          </a:r>
        </a:p>
        <a:p>
          <a:r>
            <a:rPr lang="uk-UA" sz="1600" b="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Синтезуючи …</a:t>
          </a:r>
          <a:r>
            <a:rPr lang="uk-UA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DF021-37B6-4C41-8FFC-3DB4851BF1A6}" type="parTrans" cxnId="{DBB17BF2-BFEC-4090-AC59-F587D49ED8AE}">
      <dgm:prSet/>
      <dgm:spPr/>
      <dgm:t>
        <a:bodyPr/>
        <a:lstStyle/>
        <a:p>
          <a:endParaRPr lang="ru-RU" sz="1600"/>
        </a:p>
      </dgm:t>
    </dgm:pt>
    <dgm:pt modelId="{A88F235D-84B6-45A4-BE72-5F146B15F8B7}" type="sibTrans" cxnId="{DBB17BF2-BFEC-4090-AC59-F587D49ED8AE}">
      <dgm:prSet/>
      <dgm:spPr/>
      <dgm:t>
        <a:bodyPr/>
        <a:lstStyle/>
        <a:p>
          <a:endParaRPr lang="ru-RU" sz="1600"/>
        </a:p>
      </dgm:t>
    </dgm:pt>
    <dgm:pt modelId="{8E55DC75-7403-4314-A0F0-C34555BFF934}">
      <dgm:prSet custT="1"/>
      <dgm:spPr/>
      <dgm:t>
        <a:bodyPr/>
        <a:lstStyle/>
        <a:p>
          <a:r>
            <a:rPr lang="uk-UA" sz="1800" b="1" i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Оцінка</a:t>
          </a:r>
        </a:p>
        <a:p>
          <a:r>
            <a:rPr lang="uk-UA" sz="1600" b="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Оцінюючи…</a:t>
          </a:r>
          <a:endParaRPr lang="ru-RU" sz="1600" b="0" i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14FDE-12FC-416A-AB54-7744B59C4863}" type="parTrans" cxnId="{70E563DC-F673-4C9D-BD7B-56D7144208F2}">
      <dgm:prSet/>
      <dgm:spPr/>
      <dgm:t>
        <a:bodyPr/>
        <a:lstStyle/>
        <a:p>
          <a:endParaRPr lang="ru-RU" sz="1600"/>
        </a:p>
      </dgm:t>
    </dgm:pt>
    <dgm:pt modelId="{FCF78253-D2AF-44E3-B8AC-9AC7621053EB}" type="sibTrans" cxnId="{70E563DC-F673-4C9D-BD7B-56D7144208F2}">
      <dgm:prSet/>
      <dgm:spPr/>
      <dgm:t>
        <a:bodyPr/>
        <a:lstStyle/>
        <a:p>
          <a:endParaRPr lang="ru-RU" sz="1600"/>
        </a:p>
      </dgm:t>
    </dgm:pt>
    <dgm:pt modelId="{F81AAEF0-BCD8-4DAF-B521-D419073BBD44}">
      <dgm:prSet phldrT="[Текст]" custT="1"/>
      <dgm:spPr/>
      <dgm:t>
        <a:bodyPr/>
        <a:lstStyle/>
        <a:p>
          <a:r>
            <a:rPr lang="uk-UA" sz="1800" b="1" i="0" dirty="0" smtClean="0">
              <a:latin typeface="Arial" panose="020B0604020202020204" pitchFamily="34" charset="0"/>
              <a:cs typeface="Arial" panose="020B0604020202020204" pitchFamily="34" charset="0"/>
            </a:rPr>
            <a:t>Застосування</a:t>
          </a:r>
        </a:p>
        <a:p>
          <a:r>
            <a:rPr lang="uk-UA" sz="1600" b="0" i="1" dirty="0" smtClean="0">
              <a:latin typeface="Arial" panose="020B0604020202020204" pitchFamily="34" charset="0"/>
              <a:cs typeface="Arial" panose="020B0604020202020204" pitchFamily="34" charset="0"/>
            </a:rPr>
            <a:t>Застосовуючи…</a:t>
          </a:r>
          <a:r>
            <a:rPr lang="uk-UA" sz="16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0C53A-FF8F-46F2-95F7-170AF93A786A}" type="sibTrans" cxnId="{4ABC8CFB-03A6-47AB-ADC4-9201D7F963FF}">
      <dgm:prSet/>
      <dgm:spPr/>
      <dgm:t>
        <a:bodyPr/>
        <a:lstStyle/>
        <a:p>
          <a:endParaRPr lang="ru-RU" sz="1600"/>
        </a:p>
      </dgm:t>
    </dgm:pt>
    <dgm:pt modelId="{7BFD054E-DBFE-4F2E-86D6-BA6466E42D5B}" type="parTrans" cxnId="{4ABC8CFB-03A6-47AB-ADC4-9201D7F963FF}">
      <dgm:prSet/>
      <dgm:spPr/>
      <dgm:t>
        <a:bodyPr/>
        <a:lstStyle/>
        <a:p>
          <a:endParaRPr lang="ru-RU" sz="1600"/>
        </a:p>
      </dgm:t>
    </dgm:pt>
    <dgm:pt modelId="{F9047C33-4D50-48DF-8E45-E30BD38F2E48}" type="pres">
      <dgm:prSet presAssocID="{ADB0D7E0-7E9B-442D-9422-FC5573F844B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F57832-8651-452B-BE42-62207E57D999}" type="pres">
      <dgm:prSet presAssocID="{93CBAEDB-054E-431C-A0C4-718441DCC384}" presName="composite" presStyleCnt="0"/>
      <dgm:spPr/>
    </dgm:pt>
    <dgm:pt modelId="{26BBABDF-05E2-4F97-93C8-059158D7B19E}" type="pres">
      <dgm:prSet presAssocID="{93CBAEDB-054E-431C-A0C4-718441DCC384}" presName="LShape" presStyleLbl="alignNode1" presStyleIdx="0" presStyleCnt="11"/>
      <dgm:spPr/>
    </dgm:pt>
    <dgm:pt modelId="{00543A85-C7A6-4329-B781-B6F9AE9098ED}" type="pres">
      <dgm:prSet presAssocID="{93CBAEDB-054E-431C-A0C4-718441DCC384}" presName="ParentText" presStyleLbl="revTx" presStyleIdx="0" presStyleCnt="6" custScaleX="126219" custLinFactNeighborX="14322" custLinFactNeighborY="-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5E90A-E0D4-449A-BA3D-0BBBCCC20776}" type="pres">
      <dgm:prSet presAssocID="{93CBAEDB-054E-431C-A0C4-718441DCC384}" presName="Triangle" presStyleLbl="alignNode1" presStyleIdx="1" presStyleCnt="11"/>
      <dgm:spPr/>
    </dgm:pt>
    <dgm:pt modelId="{FCAD0510-AE6A-4022-BB27-C25C9659228D}" type="pres">
      <dgm:prSet presAssocID="{C26DE8E7-21F4-4B32-884B-DE013B4848B3}" presName="sibTrans" presStyleCnt="0"/>
      <dgm:spPr/>
    </dgm:pt>
    <dgm:pt modelId="{EBAB297D-4645-49A4-A63F-7FD21C5F7D23}" type="pres">
      <dgm:prSet presAssocID="{C26DE8E7-21F4-4B32-884B-DE013B4848B3}" presName="space" presStyleCnt="0"/>
      <dgm:spPr/>
    </dgm:pt>
    <dgm:pt modelId="{A58A985D-7D1E-4853-9103-3538FB9EA21F}" type="pres">
      <dgm:prSet presAssocID="{70E7F40B-695F-4052-974A-3CD6E2920CEF}" presName="composite" presStyleCnt="0"/>
      <dgm:spPr/>
    </dgm:pt>
    <dgm:pt modelId="{9A885B2E-3B16-4355-9717-DC3176E95990}" type="pres">
      <dgm:prSet presAssocID="{70E7F40B-695F-4052-974A-3CD6E2920CEF}" presName="LShape" presStyleLbl="alignNode1" presStyleIdx="2" presStyleCnt="11" custScaleX="102994" custLinFactNeighborX="-7618" custLinFactNeighborY="5302"/>
      <dgm:spPr/>
    </dgm:pt>
    <dgm:pt modelId="{3421F764-F2CE-4B26-8544-463DE63E3F1D}" type="pres">
      <dgm:prSet presAssocID="{70E7F40B-695F-4052-974A-3CD6E2920CEF}" presName="ParentText" presStyleLbl="revTx" presStyleIdx="1" presStyleCnt="6" custScaleX="125292" custLinFactNeighborX="1919" custLinFactNeighborY="-1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30CC3-AEA0-4E04-A58A-1DB4AC63F046}" type="pres">
      <dgm:prSet presAssocID="{70E7F40B-695F-4052-974A-3CD6E2920CEF}" presName="Triangle" presStyleLbl="alignNode1" presStyleIdx="3" presStyleCnt="11" custLinFactNeighborX="-55216" custLinFactNeighborY="13101"/>
      <dgm:spPr/>
    </dgm:pt>
    <dgm:pt modelId="{542AE861-55A2-49D1-80D8-1FA6974EDA1C}" type="pres">
      <dgm:prSet presAssocID="{6D971B36-DC65-446D-B361-D3136878FA01}" presName="sibTrans" presStyleCnt="0"/>
      <dgm:spPr/>
    </dgm:pt>
    <dgm:pt modelId="{125A1B4F-59B6-45CB-A37E-47AC4F163F16}" type="pres">
      <dgm:prSet presAssocID="{6D971B36-DC65-446D-B361-D3136878FA01}" presName="space" presStyleCnt="0"/>
      <dgm:spPr/>
    </dgm:pt>
    <dgm:pt modelId="{51015ED2-B99B-4597-AA4A-E9827C1686F5}" type="pres">
      <dgm:prSet presAssocID="{F81AAEF0-BCD8-4DAF-B521-D419073BBD44}" presName="composite" presStyleCnt="0"/>
      <dgm:spPr/>
    </dgm:pt>
    <dgm:pt modelId="{4F4C75F8-7880-41C4-9FE0-7D7C17D9CC3E}" type="pres">
      <dgm:prSet presAssocID="{F81AAEF0-BCD8-4DAF-B521-D419073BBD44}" presName="LShape" presStyleLbl="alignNode1" presStyleIdx="4" presStyleCnt="11" custScaleX="137579" custLinFactNeighborX="-7449" custLinFactNeighborY="3772"/>
      <dgm:spPr/>
    </dgm:pt>
    <dgm:pt modelId="{0303AE29-8166-4075-AC47-0F3AACAF8B8A}" type="pres">
      <dgm:prSet presAssocID="{F81AAEF0-BCD8-4DAF-B521-D419073BBD44}" presName="ParentText" presStyleLbl="revTx" presStyleIdx="2" presStyleCnt="6" custScaleX="162140" custLinFactNeighborX="-2830" custLinFactNeighborY="4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AD7F3-BDF1-4ED3-A540-A0C825809869}" type="pres">
      <dgm:prSet presAssocID="{F81AAEF0-BCD8-4DAF-B521-D419073BBD44}" presName="Triangle" presStyleLbl="alignNode1" presStyleIdx="5" presStyleCnt="11" custLinFactNeighborX="54729" custLinFactNeighborY="7700"/>
      <dgm:spPr/>
    </dgm:pt>
    <dgm:pt modelId="{D2AACB71-6405-4040-8C30-7E1148A3B6E4}" type="pres">
      <dgm:prSet presAssocID="{BBE0C53A-FF8F-46F2-95F7-170AF93A786A}" presName="sibTrans" presStyleCnt="0"/>
      <dgm:spPr/>
    </dgm:pt>
    <dgm:pt modelId="{F18333C8-7D9E-4930-A1E9-FCB3EC8B662D}" type="pres">
      <dgm:prSet presAssocID="{BBE0C53A-FF8F-46F2-95F7-170AF93A786A}" presName="space" presStyleCnt="0"/>
      <dgm:spPr/>
    </dgm:pt>
    <dgm:pt modelId="{3AB2B08B-4311-40F4-A165-13DA8E321E17}" type="pres">
      <dgm:prSet presAssocID="{2F513185-F2C5-4A60-B41E-53AF4C2C3632}" presName="composite" presStyleCnt="0"/>
      <dgm:spPr/>
    </dgm:pt>
    <dgm:pt modelId="{B8529F67-4A2B-4EBE-9EB2-FEA75898F181}" type="pres">
      <dgm:prSet presAssocID="{2F513185-F2C5-4A60-B41E-53AF4C2C3632}" presName="LShape" presStyleLbl="alignNode1" presStyleIdx="6" presStyleCnt="11" custLinFactNeighborX="22844" custLinFactNeighborY="2241"/>
      <dgm:spPr/>
    </dgm:pt>
    <dgm:pt modelId="{B88E312A-FA52-4EC8-A0C4-5C6BA50351A4}" type="pres">
      <dgm:prSet presAssocID="{2F513185-F2C5-4A60-B41E-53AF4C2C3632}" presName="ParentText" presStyleLbl="revTx" presStyleIdx="3" presStyleCnt="6" custScaleX="142164" custLinFactNeighborX="47155" custLinFactNeighborY="16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DA1F3-5B20-4CBA-A7E8-3DDE61DE5170}" type="pres">
      <dgm:prSet presAssocID="{2F513185-F2C5-4A60-B41E-53AF4C2C3632}" presName="Triangle" presStyleLbl="alignNode1" presStyleIdx="7" presStyleCnt="11" custLinFactX="26924" custLinFactNeighborX="100000" custLinFactNeighborY="20973"/>
      <dgm:spPr/>
    </dgm:pt>
    <dgm:pt modelId="{C31359BE-C602-4389-9804-A33E554F1B30}" type="pres">
      <dgm:prSet presAssocID="{A8F2E468-56C2-4A15-AB13-8315EBF91E2D}" presName="sibTrans" presStyleCnt="0"/>
      <dgm:spPr/>
    </dgm:pt>
    <dgm:pt modelId="{E49D5239-A907-48BB-BDD9-5716355E3749}" type="pres">
      <dgm:prSet presAssocID="{A8F2E468-56C2-4A15-AB13-8315EBF91E2D}" presName="space" presStyleCnt="0"/>
      <dgm:spPr/>
    </dgm:pt>
    <dgm:pt modelId="{A9714C71-173D-4C4E-A57C-621DB611C03E}" type="pres">
      <dgm:prSet presAssocID="{27FEE4F1-3918-47D8-9410-07AEF6DC2B3B}" presName="composite" presStyleCnt="0"/>
      <dgm:spPr/>
    </dgm:pt>
    <dgm:pt modelId="{A2BF5A87-D5F4-4381-8D3D-1B105EA764AF}" type="pres">
      <dgm:prSet presAssocID="{27FEE4F1-3918-47D8-9410-07AEF6DC2B3B}" presName="LShape" presStyleLbl="alignNode1" presStyleIdx="8" presStyleCnt="11" custLinFactNeighborX="13562" custLinFactNeighborY="6003"/>
      <dgm:spPr/>
    </dgm:pt>
    <dgm:pt modelId="{4CC0E4D4-6A72-40C7-B706-F60D250D18B0}" type="pres">
      <dgm:prSet presAssocID="{27FEE4F1-3918-47D8-9410-07AEF6DC2B3B}" presName="ParentText" presStyleLbl="revTx" presStyleIdx="4" presStyleCnt="6" custScaleX="132612" custLinFactNeighborX="32153" custLinFactNeighborY="85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197DD-366C-4B8D-A777-3C946FC0E59C}" type="pres">
      <dgm:prSet presAssocID="{27FEE4F1-3918-47D8-9410-07AEF6DC2B3B}" presName="Triangle" presStyleLbl="alignNode1" presStyleIdx="9" presStyleCnt="11" custLinFactNeighborX="89242" custLinFactNeighborY="-3101"/>
      <dgm:spPr/>
    </dgm:pt>
    <dgm:pt modelId="{6A0AB17C-9F1D-4CF7-810B-CB38E9C50DEE}" type="pres">
      <dgm:prSet presAssocID="{A88F235D-84B6-45A4-BE72-5F146B15F8B7}" presName="sibTrans" presStyleCnt="0"/>
      <dgm:spPr/>
    </dgm:pt>
    <dgm:pt modelId="{B9912800-7D51-4BD4-9241-5292095438DA}" type="pres">
      <dgm:prSet presAssocID="{A88F235D-84B6-45A4-BE72-5F146B15F8B7}" presName="space" presStyleCnt="0"/>
      <dgm:spPr/>
    </dgm:pt>
    <dgm:pt modelId="{E2E1129E-37FF-43FA-97A0-70DB8A68869B}" type="pres">
      <dgm:prSet presAssocID="{8E55DC75-7403-4314-A0F0-C34555BFF934}" presName="composite" presStyleCnt="0"/>
      <dgm:spPr/>
    </dgm:pt>
    <dgm:pt modelId="{E3DA852D-A715-4476-9A4A-F223C843FEDD}" type="pres">
      <dgm:prSet presAssocID="{8E55DC75-7403-4314-A0F0-C34555BFF934}" presName="LShape" presStyleLbl="alignNode1" presStyleIdx="10" presStyleCnt="11" custLinFactNeighborX="4280" custLinFactNeighborY="1510"/>
      <dgm:spPr/>
    </dgm:pt>
    <dgm:pt modelId="{51977132-9057-4B21-9367-76CB95FC2298}" type="pres">
      <dgm:prSet presAssocID="{8E55DC75-7403-4314-A0F0-C34555BFF934}" presName="ParentText" presStyleLbl="revTx" presStyleIdx="5" presStyleCnt="6" custScaleX="103936" custLinFactNeighborX="15825" custLinFactNeighborY="1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C8CFB-03A6-47AB-ADC4-9201D7F963FF}" srcId="{ADB0D7E0-7E9B-442D-9422-FC5573F844B1}" destId="{F81AAEF0-BCD8-4DAF-B521-D419073BBD44}" srcOrd="2" destOrd="0" parTransId="{7BFD054E-DBFE-4F2E-86D6-BA6466E42D5B}" sibTransId="{BBE0C53A-FF8F-46F2-95F7-170AF93A786A}"/>
    <dgm:cxn modelId="{0DDD8660-8854-400F-B9E5-E2E9445D3AD3}" type="presOf" srcId="{F81AAEF0-BCD8-4DAF-B521-D419073BBD44}" destId="{0303AE29-8166-4075-AC47-0F3AACAF8B8A}" srcOrd="0" destOrd="0" presId="urn:microsoft.com/office/officeart/2009/3/layout/StepUpProcess"/>
    <dgm:cxn modelId="{E1955F02-E596-405B-AB7C-ED5153D3300F}" type="presOf" srcId="{2F513185-F2C5-4A60-B41E-53AF4C2C3632}" destId="{B88E312A-FA52-4EC8-A0C4-5C6BA50351A4}" srcOrd="0" destOrd="0" presId="urn:microsoft.com/office/officeart/2009/3/layout/StepUpProcess"/>
    <dgm:cxn modelId="{DBB17BF2-BFEC-4090-AC59-F587D49ED8AE}" srcId="{ADB0D7E0-7E9B-442D-9422-FC5573F844B1}" destId="{27FEE4F1-3918-47D8-9410-07AEF6DC2B3B}" srcOrd="4" destOrd="0" parTransId="{25ADF021-37B6-4C41-8FFC-3DB4851BF1A6}" sibTransId="{A88F235D-84B6-45A4-BE72-5F146B15F8B7}"/>
    <dgm:cxn modelId="{F32B9751-29C5-44C4-9108-E704DA4C8A92}" type="presOf" srcId="{93CBAEDB-054E-431C-A0C4-718441DCC384}" destId="{00543A85-C7A6-4329-B781-B6F9AE9098ED}" srcOrd="0" destOrd="0" presId="urn:microsoft.com/office/officeart/2009/3/layout/StepUpProcess"/>
    <dgm:cxn modelId="{7E5E35D0-7C7F-40F6-BBA2-29DFE7E9748C}" type="presOf" srcId="{ADB0D7E0-7E9B-442D-9422-FC5573F844B1}" destId="{F9047C33-4D50-48DF-8E45-E30BD38F2E48}" srcOrd="0" destOrd="0" presId="urn:microsoft.com/office/officeart/2009/3/layout/StepUpProcess"/>
    <dgm:cxn modelId="{741B447F-7E3D-48A5-B000-0491F5D3FE70}" type="presOf" srcId="{27FEE4F1-3918-47D8-9410-07AEF6DC2B3B}" destId="{4CC0E4D4-6A72-40C7-B706-F60D250D18B0}" srcOrd="0" destOrd="0" presId="urn:microsoft.com/office/officeart/2009/3/layout/StepUpProcess"/>
    <dgm:cxn modelId="{AB3761AC-651B-4451-BDEE-D95A47224F76}" srcId="{ADB0D7E0-7E9B-442D-9422-FC5573F844B1}" destId="{70E7F40B-695F-4052-974A-3CD6E2920CEF}" srcOrd="1" destOrd="0" parTransId="{B89B32FD-24B9-4E93-A433-91A2A7D00463}" sibTransId="{6D971B36-DC65-446D-B361-D3136878FA01}"/>
    <dgm:cxn modelId="{47F794D6-6FED-4245-A15F-10FF1E80132A}" type="presOf" srcId="{70E7F40B-695F-4052-974A-3CD6E2920CEF}" destId="{3421F764-F2CE-4B26-8544-463DE63E3F1D}" srcOrd="0" destOrd="0" presId="urn:microsoft.com/office/officeart/2009/3/layout/StepUpProcess"/>
    <dgm:cxn modelId="{883C44CD-FC6A-4685-981D-3D0A1D435467}" srcId="{ADB0D7E0-7E9B-442D-9422-FC5573F844B1}" destId="{93CBAEDB-054E-431C-A0C4-718441DCC384}" srcOrd="0" destOrd="0" parTransId="{640AEE11-2D89-4EEE-9F74-B93FD04C64C2}" sibTransId="{C26DE8E7-21F4-4B32-884B-DE013B4848B3}"/>
    <dgm:cxn modelId="{0B33E071-D02B-4696-96C6-FFA6EC6E76E8}" srcId="{ADB0D7E0-7E9B-442D-9422-FC5573F844B1}" destId="{2F513185-F2C5-4A60-B41E-53AF4C2C3632}" srcOrd="3" destOrd="0" parTransId="{7BF8FD48-AB2B-40FF-9F55-96BF01F95C40}" sibTransId="{A8F2E468-56C2-4A15-AB13-8315EBF91E2D}"/>
    <dgm:cxn modelId="{1B1597D9-56AB-456E-BFF7-6CA6C6EE9110}" type="presOf" srcId="{8E55DC75-7403-4314-A0F0-C34555BFF934}" destId="{51977132-9057-4B21-9367-76CB95FC2298}" srcOrd="0" destOrd="0" presId="urn:microsoft.com/office/officeart/2009/3/layout/StepUpProcess"/>
    <dgm:cxn modelId="{70E563DC-F673-4C9D-BD7B-56D7144208F2}" srcId="{ADB0D7E0-7E9B-442D-9422-FC5573F844B1}" destId="{8E55DC75-7403-4314-A0F0-C34555BFF934}" srcOrd="5" destOrd="0" parTransId="{2D514FDE-12FC-416A-AB54-7744B59C4863}" sibTransId="{FCF78253-D2AF-44E3-B8AC-9AC7621053EB}"/>
    <dgm:cxn modelId="{FD9E474F-9103-4A26-8AF5-C8504EC8043C}" type="presParOf" srcId="{F9047C33-4D50-48DF-8E45-E30BD38F2E48}" destId="{B3F57832-8651-452B-BE42-62207E57D999}" srcOrd="0" destOrd="0" presId="urn:microsoft.com/office/officeart/2009/3/layout/StepUpProcess"/>
    <dgm:cxn modelId="{63D07A26-2030-408F-BE6E-0133C2D62FDF}" type="presParOf" srcId="{B3F57832-8651-452B-BE42-62207E57D999}" destId="{26BBABDF-05E2-4F97-93C8-059158D7B19E}" srcOrd="0" destOrd="0" presId="urn:microsoft.com/office/officeart/2009/3/layout/StepUpProcess"/>
    <dgm:cxn modelId="{58F8A463-6938-4E3A-B3A0-0056AE236C80}" type="presParOf" srcId="{B3F57832-8651-452B-BE42-62207E57D999}" destId="{00543A85-C7A6-4329-B781-B6F9AE9098ED}" srcOrd="1" destOrd="0" presId="urn:microsoft.com/office/officeart/2009/3/layout/StepUpProcess"/>
    <dgm:cxn modelId="{D714B7AF-7C25-4142-ACE4-0527CDFD09CB}" type="presParOf" srcId="{B3F57832-8651-452B-BE42-62207E57D999}" destId="{D735E90A-E0D4-449A-BA3D-0BBBCCC20776}" srcOrd="2" destOrd="0" presId="urn:microsoft.com/office/officeart/2009/3/layout/StepUpProcess"/>
    <dgm:cxn modelId="{B59CFC91-6038-4584-8D2E-B4A85D1FAD21}" type="presParOf" srcId="{F9047C33-4D50-48DF-8E45-E30BD38F2E48}" destId="{FCAD0510-AE6A-4022-BB27-C25C9659228D}" srcOrd="1" destOrd="0" presId="urn:microsoft.com/office/officeart/2009/3/layout/StepUpProcess"/>
    <dgm:cxn modelId="{AD0C8FA3-BB3F-4893-904F-E85EF81FE638}" type="presParOf" srcId="{FCAD0510-AE6A-4022-BB27-C25C9659228D}" destId="{EBAB297D-4645-49A4-A63F-7FD21C5F7D23}" srcOrd="0" destOrd="0" presId="urn:microsoft.com/office/officeart/2009/3/layout/StepUpProcess"/>
    <dgm:cxn modelId="{A365F8A0-2E57-46C7-A96F-F5E56141B332}" type="presParOf" srcId="{F9047C33-4D50-48DF-8E45-E30BD38F2E48}" destId="{A58A985D-7D1E-4853-9103-3538FB9EA21F}" srcOrd="2" destOrd="0" presId="urn:microsoft.com/office/officeart/2009/3/layout/StepUpProcess"/>
    <dgm:cxn modelId="{D37E10AF-4709-4105-8FE6-E0CEB10D36FE}" type="presParOf" srcId="{A58A985D-7D1E-4853-9103-3538FB9EA21F}" destId="{9A885B2E-3B16-4355-9717-DC3176E95990}" srcOrd="0" destOrd="0" presId="urn:microsoft.com/office/officeart/2009/3/layout/StepUpProcess"/>
    <dgm:cxn modelId="{0BC43581-7DCF-4704-BF17-B15C54067E28}" type="presParOf" srcId="{A58A985D-7D1E-4853-9103-3538FB9EA21F}" destId="{3421F764-F2CE-4B26-8544-463DE63E3F1D}" srcOrd="1" destOrd="0" presId="urn:microsoft.com/office/officeart/2009/3/layout/StepUpProcess"/>
    <dgm:cxn modelId="{04917A95-27B3-4469-819E-F2022D9E2F81}" type="presParOf" srcId="{A58A985D-7D1E-4853-9103-3538FB9EA21F}" destId="{CC330CC3-AEA0-4E04-A58A-1DB4AC63F046}" srcOrd="2" destOrd="0" presId="urn:microsoft.com/office/officeart/2009/3/layout/StepUpProcess"/>
    <dgm:cxn modelId="{01BF8FC8-8745-4B4D-B519-116D8E679C97}" type="presParOf" srcId="{F9047C33-4D50-48DF-8E45-E30BD38F2E48}" destId="{542AE861-55A2-49D1-80D8-1FA6974EDA1C}" srcOrd="3" destOrd="0" presId="urn:microsoft.com/office/officeart/2009/3/layout/StepUpProcess"/>
    <dgm:cxn modelId="{23EA1EDE-3DDE-4093-96B8-B97189367A5C}" type="presParOf" srcId="{542AE861-55A2-49D1-80D8-1FA6974EDA1C}" destId="{125A1B4F-59B6-45CB-A37E-47AC4F163F16}" srcOrd="0" destOrd="0" presId="urn:microsoft.com/office/officeart/2009/3/layout/StepUpProcess"/>
    <dgm:cxn modelId="{C834AEC3-01F3-49BF-A510-BA18DE4876C9}" type="presParOf" srcId="{F9047C33-4D50-48DF-8E45-E30BD38F2E48}" destId="{51015ED2-B99B-4597-AA4A-E9827C1686F5}" srcOrd="4" destOrd="0" presId="urn:microsoft.com/office/officeart/2009/3/layout/StepUpProcess"/>
    <dgm:cxn modelId="{BE91D064-F8CC-4F66-9D43-79AF2356A3AF}" type="presParOf" srcId="{51015ED2-B99B-4597-AA4A-E9827C1686F5}" destId="{4F4C75F8-7880-41C4-9FE0-7D7C17D9CC3E}" srcOrd="0" destOrd="0" presId="urn:microsoft.com/office/officeart/2009/3/layout/StepUpProcess"/>
    <dgm:cxn modelId="{BAA0D62E-FE21-4EF4-B07F-1265D07AAEA6}" type="presParOf" srcId="{51015ED2-B99B-4597-AA4A-E9827C1686F5}" destId="{0303AE29-8166-4075-AC47-0F3AACAF8B8A}" srcOrd="1" destOrd="0" presId="urn:microsoft.com/office/officeart/2009/3/layout/StepUpProcess"/>
    <dgm:cxn modelId="{7699D4CA-572D-4F81-9B7D-D178B375C38D}" type="presParOf" srcId="{51015ED2-B99B-4597-AA4A-E9827C1686F5}" destId="{B46AD7F3-BDF1-4ED3-A540-A0C825809869}" srcOrd="2" destOrd="0" presId="urn:microsoft.com/office/officeart/2009/3/layout/StepUpProcess"/>
    <dgm:cxn modelId="{531870E8-313B-49BA-A464-6E89A18F40D1}" type="presParOf" srcId="{F9047C33-4D50-48DF-8E45-E30BD38F2E48}" destId="{D2AACB71-6405-4040-8C30-7E1148A3B6E4}" srcOrd="5" destOrd="0" presId="urn:microsoft.com/office/officeart/2009/3/layout/StepUpProcess"/>
    <dgm:cxn modelId="{E57AB85E-26F5-46CD-851D-6F299797A626}" type="presParOf" srcId="{D2AACB71-6405-4040-8C30-7E1148A3B6E4}" destId="{F18333C8-7D9E-4930-A1E9-FCB3EC8B662D}" srcOrd="0" destOrd="0" presId="urn:microsoft.com/office/officeart/2009/3/layout/StepUpProcess"/>
    <dgm:cxn modelId="{BDD05D5F-668A-4EDB-911D-E6CCC130E5AD}" type="presParOf" srcId="{F9047C33-4D50-48DF-8E45-E30BD38F2E48}" destId="{3AB2B08B-4311-40F4-A165-13DA8E321E17}" srcOrd="6" destOrd="0" presId="urn:microsoft.com/office/officeart/2009/3/layout/StepUpProcess"/>
    <dgm:cxn modelId="{7F67571C-498D-4236-9697-A8FE9B56453B}" type="presParOf" srcId="{3AB2B08B-4311-40F4-A165-13DA8E321E17}" destId="{B8529F67-4A2B-4EBE-9EB2-FEA75898F181}" srcOrd="0" destOrd="0" presId="urn:microsoft.com/office/officeart/2009/3/layout/StepUpProcess"/>
    <dgm:cxn modelId="{FC2B60DF-5F27-4456-A413-08C11752B2D0}" type="presParOf" srcId="{3AB2B08B-4311-40F4-A165-13DA8E321E17}" destId="{B88E312A-FA52-4EC8-A0C4-5C6BA50351A4}" srcOrd="1" destOrd="0" presId="urn:microsoft.com/office/officeart/2009/3/layout/StepUpProcess"/>
    <dgm:cxn modelId="{B2553521-54FE-4A94-B397-C7EFA2D5B846}" type="presParOf" srcId="{3AB2B08B-4311-40F4-A165-13DA8E321E17}" destId="{9D9DA1F3-5B20-4CBA-A7E8-3DDE61DE5170}" srcOrd="2" destOrd="0" presId="urn:microsoft.com/office/officeart/2009/3/layout/StepUpProcess"/>
    <dgm:cxn modelId="{05384406-C83D-4598-89F4-D23FA11BD53E}" type="presParOf" srcId="{F9047C33-4D50-48DF-8E45-E30BD38F2E48}" destId="{C31359BE-C602-4389-9804-A33E554F1B30}" srcOrd="7" destOrd="0" presId="urn:microsoft.com/office/officeart/2009/3/layout/StepUpProcess"/>
    <dgm:cxn modelId="{ABE2C83B-B2C5-4D2A-9D68-F77DFECCB7FB}" type="presParOf" srcId="{C31359BE-C602-4389-9804-A33E554F1B30}" destId="{E49D5239-A907-48BB-BDD9-5716355E3749}" srcOrd="0" destOrd="0" presId="urn:microsoft.com/office/officeart/2009/3/layout/StepUpProcess"/>
    <dgm:cxn modelId="{D48E8764-1441-4C2C-83B0-93FA6E7FBDFE}" type="presParOf" srcId="{F9047C33-4D50-48DF-8E45-E30BD38F2E48}" destId="{A9714C71-173D-4C4E-A57C-621DB611C03E}" srcOrd="8" destOrd="0" presId="urn:microsoft.com/office/officeart/2009/3/layout/StepUpProcess"/>
    <dgm:cxn modelId="{39414A9A-8088-4E1E-8628-73FF0548AA32}" type="presParOf" srcId="{A9714C71-173D-4C4E-A57C-621DB611C03E}" destId="{A2BF5A87-D5F4-4381-8D3D-1B105EA764AF}" srcOrd="0" destOrd="0" presId="urn:microsoft.com/office/officeart/2009/3/layout/StepUpProcess"/>
    <dgm:cxn modelId="{A150BB7F-A427-4F0D-8163-C27FA50316F1}" type="presParOf" srcId="{A9714C71-173D-4C4E-A57C-621DB611C03E}" destId="{4CC0E4D4-6A72-40C7-B706-F60D250D18B0}" srcOrd="1" destOrd="0" presId="urn:microsoft.com/office/officeart/2009/3/layout/StepUpProcess"/>
    <dgm:cxn modelId="{523D6882-DE16-480F-81D1-41ED25C96F39}" type="presParOf" srcId="{A9714C71-173D-4C4E-A57C-621DB611C03E}" destId="{82D197DD-366C-4B8D-A777-3C946FC0E59C}" srcOrd="2" destOrd="0" presId="urn:microsoft.com/office/officeart/2009/3/layout/StepUpProcess"/>
    <dgm:cxn modelId="{8E0ACA8E-7B78-42BF-BC71-3A6D52DA4924}" type="presParOf" srcId="{F9047C33-4D50-48DF-8E45-E30BD38F2E48}" destId="{6A0AB17C-9F1D-4CF7-810B-CB38E9C50DEE}" srcOrd="9" destOrd="0" presId="urn:microsoft.com/office/officeart/2009/3/layout/StepUpProcess"/>
    <dgm:cxn modelId="{2D437BD5-3A1A-4266-A55B-CF52D80C3B19}" type="presParOf" srcId="{6A0AB17C-9F1D-4CF7-810B-CB38E9C50DEE}" destId="{B9912800-7D51-4BD4-9241-5292095438DA}" srcOrd="0" destOrd="0" presId="urn:microsoft.com/office/officeart/2009/3/layout/StepUpProcess"/>
    <dgm:cxn modelId="{F2FF9E7E-CF60-4109-A049-D585090483F2}" type="presParOf" srcId="{F9047C33-4D50-48DF-8E45-E30BD38F2E48}" destId="{E2E1129E-37FF-43FA-97A0-70DB8A68869B}" srcOrd="10" destOrd="0" presId="urn:microsoft.com/office/officeart/2009/3/layout/StepUpProcess"/>
    <dgm:cxn modelId="{C34C032E-8CB4-4307-BA04-EB09B0E93FE5}" type="presParOf" srcId="{E2E1129E-37FF-43FA-97A0-70DB8A68869B}" destId="{E3DA852D-A715-4476-9A4A-F223C843FEDD}" srcOrd="0" destOrd="0" presId="urn:microsoft.com/office/officeart/2009/3/layout/StepUpProcess"/>
    <dgm:cxn modelId="{DFB30BF9-6F86-4049-AC2E-8E511DB4EE2C}" type="presParOf" srcId="{E2E1129E-37FF-43FA-97A0-70DB8A68869B}" destId="{51977132-9057-4B21-9367-76CB95FC229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4563-B9BC-48BA-8812-9C162E211B7F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8F643-0423-4E91-842E-2760CEE8A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8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8F643-0423-4E91-842E-2760CEE8A8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3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7E2A-0669-46C7-B4C6-E0B6281E7BB4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0827-3C4D-420A-909B-D591C7944F71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C5CD-454B-4942-9A0C-50BB4DD70BA3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8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7CCF-EF3C-4561-97F5-0A0C2353A409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5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2DFA-D98A-407F-8BDA-B8B245439FBC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1D64-60F2-41C9-8482-5B8B1208E60A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1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80B0-2B7E-47C1-9BE1-B751FCC8609C}" type="datetime1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2584-6A5D-4EB3-9D6C-3E0C3FADEB41}" type="datetime1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9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2B01-1429-43DC-A046-878A44163256}" type="datetime1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C15-A43B-4740-A425-77F1081FDB1B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4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3955-EBB3-4B35-8BE0-44E2FDEF3ACA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1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83F9-C685-4458-9DE1-77C9D64FE24E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4D4E5-47C5-41B2-9A22-523A325D8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568952" cy="4852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36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ОЦІНЮВАННЯ </a:t>
            </a:r>
            <a:endParaRPr lang="uk-UA" sz="36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НАВЧАЛЬНИХ ДОСЯГНЕНЬ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УЧНІВ </a:t>
            </a:r>
            <a:r>
              <a:rPr lang="uk-UA" sz="36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НОВІЙ УКРАЇНСЬКІЙ </a:t>
            </a:r>
            <a:r>
              <a:rPr lang="uk-UA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36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uk-UA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Олена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Пометун, </a:t>
            </a:r>
            <a:r>
              <a:rPr lang="uk-UA" sz="2800" dirty="0" smtClean="0">
                <a:latin typeface="Gabriola" panose="04040605051002020D02" pitchFamily="82" charset="0"/>
              </a:rPr>
              <a:t>д. пед. н.,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Тетяна Ремех, </a:t>
            </a:r>
            <a:r>
              <a:rPr lang="uk-UA" sz="2800" dirty="0" smtClean="0">
                <a:latin typeface="Gabriola" panose="04040605051002020D02" pitchFamily="82" charset="0"/>
              </a:rPr>
              <a:t>к. пед. н.,</a:t>
            </a:r>
            <a:endParaRPr lang="uk-UA" sz="2800" dirty="0">
              <a:latin typeface="Gabriola" panose="04040605051002020D02" pitchFamily="82" charset="0"/>
            </a:endParaRP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uk-UA" sz="2800" b="1" dirty="0" smtClean="0">
                <a:latin typeface="Gabriola" panose="04040605051002020D02" pitchFamily="82" charset="0"/>
              </a:rPr>
              <a:t>відділ суспільствознавчої освіти</a:t>
            </a:r>
          </a:p>
          <a:p>
            <a:pPr algn="r">
              <a:lnSpc>
                <a:spcPts val="2800"/>
              </a:lnSpc>
              <a:spcBef>
                <a:spcPts val="0"/>
              </a:spcBef>
            </a:pPr>
            <a:r>
              <a:rPr lang="uk-UA" sz="2800" b="1" dirty="0" smtClean="0">
                <a:latin typeface="Gabriola" panose="04040605051002020D02" pitchFamily="82" charset="0"/>
              </a:rPr>
              <a:t>Інституту </a:t>
            </a:r>
            <a:r>
              <a:rPr lang="uk-UA" sz="2800" b="1" dirty="0">
                <a:latin typeface="Gabriola" panose="04040605051002020D02" pitchFamily="82" charset="0"/>
              </a:rPr>
              <a:t>педагогіки НАПН </a:t>
            </a:r>
            <a:r>
              <a:rPr lang="uk-UA" sz="2800" b="1" dirty="0" smtClean="0">
                <a:latin typeface="Gabriola" panose="04040605051002020D02" pitchFamily="82" charset="0"/>
              </a:rPr>
              <a:t>України</a:t>
            </a:r>
            <a:endParaRPr lang="uk-UA" sz="2800" b="1" dirty="0">
              <a:latin typeface="Gabriola" panose="04040605051002020D02" pitchFamily="8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36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32117"/>
              </p:ext>
            </p:extLst>
          </p:nvPr>
        </p:nvGraphicFramePr>
        <p:xfrm>
          <a:off x="0" y="0"/>
          <a:ext cx="2304256" cy="134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Слайд" r:id="rId5" imgW="4570501" imgH="3427618" progId="PowerPoint.Slide.12">
                  <p:embed/>
                </p:oleObj>
              </mc:Choice>
              <mc:Fallback>
                <p:oleObj name="Слайд" r:id="rId5" imgW="4570501" imgH="3427618" progId="PowerPoint.Slide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304256" cy="1341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28555" y="1268760"/>
            <a:ext cx="1418456" cy="13182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75656" y="3440974"/>
            <a:ext cx="1368152" cy="13561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92156" y="1339539"/>
            <a:ext cx="1375668" cy="12474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1896" y="3440974"/>
            <a:ext cx="1476187" cy="1458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9145" y="1154504"/>
            <a:ext cx="1402948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478795"/>
            <a:ext cx="48974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782195"/>
            <a:ext cx="3837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ПОЧАТКОВИЙ РІВЕНЬ: </a:t>
            </a:r>
            <a:r>
              <a:rPr lang="uk-UA" alt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lang="uk-UA" alt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60111" y="2732189"/>
            <a:ext cx="368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СЕРЕДНІЙ </a:t>
            </a:r>
            <a:r>
              <a:rPr lang="uk-UA" alt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РІВЕНЬ: </a:t>
            </a:r>
            <a:r>
              <a:rPr lang="uk-UA" alt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розуміння + застосування                           </a:t>
            </a:r>
            <a:endParaRPr lang="ru-RU" alt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7" y="5301208"/>
            <a:ext cx="3317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ДОСТАТНІЙ </a:t>
            </a:r>
            <a:r>
              <a:rPr lang="uk-UA" alt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РІВЕНЬ: </a:t>
            </a:r>
            <a:r>
              <a:rPr lang="uk-UA" alt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застосування + аналіз + оцінка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6245" y="5301208"/>
            <a:ext cx="3179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uk-UA" altLang="ru-RU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ВИСОКИЙ РІВЕНЬ: </a:t>
            </a:r>
            <a:r>
              <a:rPr lang="uk-UA" alt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аналіз + оцінка + створення</a:t>
            </a:r>
            <a:endParaRPr lang="uk-UA" alt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9145" y="152400"/>
            <a:ext cx="866534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ОРІЄНТОВНА РАМКА ОЦІНЮВАННЯ НАВЧАЛЬНИХ ДОСЯГНЕНЬ УЧНІВ</a:t>
            </a:r>
            <a:endParaRPr lang="ru-RU" sz="3200" dirty="0"/>
          </a:p>
        </p:txBody>
      </p:sp>
      <p:pic>
        <p:nvPicPr>
          <p:cNvPr id="16" name="Рисунок 15"/>
          <p:cNvPicPr/>
          <p:nvPr/>
        </p:nvPicPr>
        <p:blipFill>
          <a:blip r:embed="rId2"/>
          <a:stretch>
            <a:fillRect/>
          </a:stretch>
        </p:blipFill>
        <p:spPr>
          <a:xfrm rot="20803125">
            <a:off x="312429" y="93769"/>
            <a:ext cx="893675" cy="1295763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3598" y="919748"/>
            <a:ext cx="1418456" cy="13182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251" y="2401316"/>
            <a:ext cx="1275150" cy="12474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8750" y="3872432"/>
            <a:ext cx="1368152" cy="13561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4733" y="5301208"/>
            <a:ext cx="1476187" cy="145805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5">
                    <a:lumMod val="50000"/>
                  </a:schemeClr>
                </a:solidFill>
              </a:rPr>
              <a:t>Типи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завдань у підручнику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237949"/>
            <a:ext cx="69847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2. </a:t>
            </a:r>
            <a:r>
              <a:rPr lang="uk-UA" b="1" i="1" dirty="0" smtClean="0"/>
              <a:t>На лінії часу в зошиті позначте час заснування Києва і початок історії держави Україну-Русь.  Роздивіться карту, покажіть кордони України - Русі та назвіть сусідні країни. Порівняйте територію України-Русі із сучасними кордонами України</a:t>
            </a:r>
            <a:r>
              <a:rPr lang="uk-UA" i="1" dirty="0" smtClean="0"/>
              <a:t>.  </a:t>
            </a:r>
            <a:r>
              <a:rPr lang="uk-UA" sz="3200" b="1" dirty="0" smtClean="0">
                <a:solidFill>
                  <a:srgbClr val="FFC000"/>
                </a:solidFill>
              </a:rPr>
              <a:t>С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3860772"/>
            <a:ext cx="727280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3. </a:t>
            </a:r>
            <a:r>
              <a:rPr lang="uk-UA" b="1" i="1" dirty="0" smtClean="0"/>
              <a:t>Розгляньте зображене. Чому, на ваш погляд, княгиня показана в  центрі картини поруч з імператором? Якою побачили Ольгу автори середньовічного зображення? Які висновки про життя людей можна зробити? </a:t>
            </a:r>
            <a:r>
              <a:rPr lang="uk-UA" sz="3200" b="1" dirty="0" smtClean="0">
                <a:solidFill>
                  <a:srgbClr val="00B050"/>
                </a:solidFill>
              </a:rPr>
              <a:t> Д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1052736"/>
            <a:ext cx="712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1. </a:t>
            </a:r>
            <a:r>
              <a:rPr lang="uk-UA" b="1" i="1" dirty="0" smtClean="0"/>
              <a:t>Чому </a:t>
            </a:r>
            <a:r>
              <a:rPr lang="uk-UA" b="1" i="1" dirty="0"/>
              <a:t>давня українська держава називається «Україна-Русь»?</a:t>
            </a:r>
            <a:endParaRPr lang="ru-RU" b="1" i="1" dirty="0"/>
          </a:p>
          <a:p>
            <a:pPr lvl="0"/>
            <a:r>
              <a:rPr lang="uk-UA" b="1" i="1" dirty="0"/>
              <a:t>Чим уславилась княгиня Ольга</a:t>
            </a:r>
            <a:r>
              <a:rPr lang="uk-UA" b="1" i="1" dirty="0" smtClean="0"/>
              <a:t>?       </a:t>
            </a:r>
            <a:r>
              <a:rPr lang="uk-UA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460849"/>
            <a:ext cx="71287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4. </a:t>
            </a:r>
            <a:r>
              <a:rPr lang="uk-UA" b="1" i="1" dirty="0" smtClean="0"/>
              <a:t>Роздивіться </a:t>
            </a:r>
            <a:r>
              <a:rPr lang="uk-UA" b="1" i="1" dirty="0"/>
              <a:t>зображення Данила Галицького, зроблені сучасними митцями. Використайте візуальні джерела і складіть розповідь про першого українського </a:t>
            </a:r>
            <a:r>
              <a:rPr lang="uk-UA" b="1" i="1" dirty="0" smtClean="0"/>
              <a:t>короля  </a:t>
            </a:r>
            <a:r>
              <a:rPr lang="uk-UA" sz="3200" b="1" dirty="0" smtClean="0">
                <a:solidFill>
                  <a:srgbClr val="7030A0"/>
                </a:solidFill>
              </a:rPr>
              <a:t>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/>
          <a:stretch>
            <a:fillRect/>
          </a:stretch>
        </p:blipFill>
        <p:spPr>
          <a:xfrm rot="20803125">
            <a:off x="202721" y="63363"/>
            <a:ext cx="612437" cy="95845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Типи завдань у підручнику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" y="692696"/>
            <a:ext cx="813690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85689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 rot="750335">
            <a:off x="8370237" y="174162"/>
            <a:ext cx="612437" cy="958458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66566"/>
              </p:ext>
            </p:extLst>
          </p:nvPr>
        </p:nvGraphicFramePr>
        <p:xfrm>
          <a:off x="539552" y="1412776"/>
          <a:ext cx="7848872" cy="40856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768752"/>
                <a:gridCol w="1080120"/>
              </a:tblGrid>
              <a:tr h="323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Твердження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Бали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 знаю, які події називають Українською революцією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 знаю, які були її причини і які зміни вона викликала у житті людей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 можу назвати деякі події та історичних діячів Української революції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74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 вмію здобувати історичну інформацію із запропонованих джерел, досліджуючи їх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3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 вмію складати хронологічну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таблицю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6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Я вмію оцінити, як впливали події і явища революції на життя людей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20359"/>
            <a:ext cx="62646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 CYR" charset="-52"/>
              </a:rPr>
              <a:t>Проаналізуйте свою діяльність на уроці та оцініть, наскільки ви погоджуєтесь з наступними твердженнями (1–2 бали за кожне твердження).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 rot="750335">
            <a:off x="8370237" y="174162"/>
            <a:ext cx="612437" cy="95845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17" y="5532696"/>
            <a:ext cx="2600462" cy="13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 descr="QR-код - Png картинки и иконки без фона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5" y="6093296"/>
            <a:ext cx="803151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03649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3589"/>
            <a:ext cx="7200800" cy="22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037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38" y="4885795"/>
            <a:ext cx="2600462" cy="132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3" descr="QR-код - Png картинки и иконки без фона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28" y="5373216"/>
            <a:ext cx="803151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 rot="750335">
            <a:off x="8435058" y="819641"/>
            <a:ext cx="612437" cy="95845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k-UA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ПІДСУМКОВЕ ОЦІНЮВАННЯ </a:t>
            </a:r>
            <a:br>
              <a:rPr lang="uk-UA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отримання </a:t>
            </a:r>
            <a:r>
              <a:rPr lang="uk-UA" sz="2800" dirty="0"/>
              <a:t>даних про рівень досягнення </a:t>
            </a:r>
            <a:r>
              <a:rPr lang="uk-UA" sz="2800" dirty="0" smtClean="0"/>
              <a:t>учнем </a:t>
            </a:r>
            <a:r>
              <a:rPr lang="uk-UA" sz="2800" dirty="0"/>
              <a:t>результатів навчання після завершення освітньої програми або окремих освітніх </a:t>
            </a:r>
            <a:r>
              <a:rPr lang="uk-UA" sz="2800" dirty="0" smtClean="0"/>
              <a:t>компонентів </a:t>
            </a:r>
            <a:endParaRPr lang="ru-RU" sz="2800" dirty="0"/>
          </a:p>
          <a:p>
            <a:pPr marL="0" indent="0" algn="just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429000"/>
            <a:ext cx="2304256" cy="919401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ВИДИ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725144"/>
            <a:ext cx="2880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семестрове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4653136"/>
            <a:ext cx="34563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річне</a:t>
            </a:r>
            <a:endParaRPr lang="ru-RU" sz="3600" b="1" dirty="0"/>
          </a:p>
        </p:txBody>
      </p:sp>
      <p:cxnSp>
        <p:nvCxnSpPr>
          <p:cNvPr id="11" name="Прямая со стрелкой 10"/>
          <p:cNvCxnSpPr>
            <a:stCxn id="6" idx="1"/>
            <a:endCxn id="7" idx="0"/>
          </p:cNvCxnSpPr>
          <p:nvPr/>
        </p:nvCxnSpPr>
        <p:spPr>
          <a:xfrm flipH="1">
            <a:off x="2123728" y="3888701"/>
            <a:ext cx="1296144" cy="8364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8" idx="0"/>
          </p:cNvCxnSpPr>
          <p:nvPr/>
        </p:nvCxnSpPr>
        <p:spPr>
          <a:xfrm>
            <a:off x="5724128" y="3888701"/>
            <a:ext cx="1440160" cy="7644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572000" y="4348401"/>
            <a:ext cx="0" cy="152887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55776" y="5830676"/>
            <a:ext cx="4248472" cy="910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Проміжне /тематичне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(за рішенням ЗСО)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ПІДСУМКОВЕ ОЦІНЮВАННЯ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5900" b="1" dirty="0" smtClean="0">
                <a:solidFill>
                  <a:srgbClr val="FF0000"/>
                </a:solidFill>
              </a:rPr>
              <a:t>семестрове</a:t>
            </a:r>
            <a:r>
              <a:rPr lang="uk-UA" sz="5900" dirty="0" smtClean="0"/>
              <a:t>  - здійснюють </a:t>
            </a:r>
            <a:r>
              <a:rPr lang="uk-UA" sz="5900" dirty="0"/>
              <a:t>з урахуванням різних видів навчальної діяльності, які мали місце протягом семестру, та динаміки особистих навчальних досягнень учня / </a:t>
            </a:r>
            <a:r>
              <a:rPr lang="uk-UA" sz="5900" dirty="0" smtClean="0"/>
              <a:t>учениці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5900" dirty="0" smtClean="0"/>
              <a:t>не </a:t>
            </a:r>
            <a:r>
              <a:rPr lang="uk-UA" sz="5900" dirty="0"/>
              <a:t>є обов’язковим і здійснюється на розсуд закладу </a:t>
            </a:r>
            <a:r>
              <a:rPr lang="uk-UA" sz="5900" dirty="0" smtClean="0"/>
              <a:t>освіти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5900" b="1" dirty="0" smtClean="0">
                <a:solidFill>
                  <a:srgbClr val="FF0000"/>
                </a:solidFill>
              </a:rPr>
              <a:t>річне</a:t>
            </a:r>
            <a:r>
              <a:rPr lang="uk-UA" sz="5900" dirty="0" smtClean="0"/>
              <a:t> - </a:t>
            </a:r>
            <a:r>
              <a:rPr lang="uk-UA" sz="5900" dirty="0"/>
              <a:t>здійснюють на основі семестрових або скоригованих семестрових </a:t>
            </a:r>
            <a:r>
              <a:rPr lang="uk-UA" sz="5900" dirty="0" smtClean="0"/>
              <a:t>оцінок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5900" dirty="0" smtClean="0"/>
              <a:t>враховує </a:t>
            </a:r>
            <a:r>
              <a:rPr lang="uk-UA" sz="5900" dirty="0"/>
              <a:t>динаміку особистих навчальних досягнень учня / учениці </a:t>
            </a:r>
            <a:endParaRPr lang="uk-UA" sz="5900" dirty="0" smtClean="0"/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endParaRPr lang="uk-UA" sz="4000" dirty="0"/>
          </a:p>
          <a:p>
            <a:pPr marL="0" indent="0" algn="ctr">
              <a:buNone/>
            </a:pP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КОНФІДЕНЦІЙНА</a:t>
            </a:r>
            <a:endParaRPr lang="ru-RU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4000" dirty="0" smtClean="0"/>
          </a:p>
          <a:p>
            <a:pPr marL="0" indent="0">
              <a:buNone/>
            </a:pPr>
            <a:r>
              <a:rPr lang="uk-UA" sz="4000" dirty="0" smtClean="0"/>
              <a:t> 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24873"/>
              </p:ext>
            </p:extLst>
          </p:nvPr>
        </p:nvGraphicFramePr>
        <p:xfrm>
          <a:off x="251520" y="116632"/>
          <a:ext cx="8496944" cy="23762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96944"/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СВІДОЦТВО ДОСЯГНЕНЬ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_____________________________________________________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700" baseline="30000" noProof="0" dirty="0" smtClean="0">
                          <a:effectLst/>
                        </a:rPr>
                        <a:t>(</a:t>
                      </a:r>
                      <a:r>
                        <a:rPr lang="uk-UA" sz="1400" baseline="30000" noProof="0" dirty="0" smtClean="0">
                          <a:effectLst/>
                        </a:rPr>
                        <a:t>назва закладу загальної середньої освіти)</a:t>
                      </a:r>
                      <a:endParaRPr lang="uk-UA" sz="1400" noProof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учня / учениці ______ класу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effectLst/>
                        </a:rPr>
                        <a:t> </a:t>
                      </a:r>
                      <a:endParaRPr lang="uk-UA" sz="1100" noProof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effectLst/>
                        </a:rPr>
                        <a:t>__________________________________</a:t>
                      </a:r>
                      <a:endParaRPr lang="uk-UA" sz="1100" noProof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aseline="30000" noProof="0" dirty="0" smtClean="0">
                          <a:effectLst/>
                        </a:rPr>
                        <a:t>(прізвище та ім’я учня / учениці)</a:t>
                      </a:r>
                      <a:endParaRPr lang="uk-UA" sz="1400" noProof="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_______________ навчальний рік</a:t>
                      </a:r>
                      <a:endParaRPr lang="uk-UA" sz="14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95193"/>
              </p:ext>
            </p:extLst>
          </p:nvPr>
        </p:nvGraphicFramePr>
        <p:xfrm>
          <a:off x="251520" y="2564905"/>
          <a:ext cx="8496944" cy="936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4380"/>
                <a:gridCol w="2768228"/>
                <a:gridCol w="1152128"/>
                <a:gridCol w="1152128"/>
                <a:gridCol w="720080"/>
              </a:tblGrid>
              <a:tr h="6288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effectLst/>
                        </a:rPr>
                        <a:t>Навчальний предмет / інтегрований курс</a:t>
                      </a:r>
                      <a:endParaRPr lang="uk-UA" sz="18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effectLst/>
                        </a:rPr>
                        <a:t>Результати навчання</a:t>
                      </a:r>
                      <a:endParaRPr lang="uk-UA" sz="18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smtClean="0">
                          <a:effectLst/>
                        </a:rPr>
                        <a:t>Рівень досягнення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noProof="0" smtClean="0">
                          <a:effectLst/>
                        </a:rPr>
                        <a:t>результатів навчання</a:t>
                      </a:r>
                      <a:endParaRPr lang="uk-UA" sz="18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noProof="0" smtClean="0">
                          <a:effectLst/>
                        </a:rPr>
                        <a:t>І семестр </a:t>
                      </a:r>
                      <a:endParaRPr lang="uk-UA" sz="18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noProof="0" smtClean="0">
                          <a:effectLst/>
                        </a:rPr>
                        <a:t>ІІ семестр </a:t>
                      </a:r>
                      <a:endParaRPr lang="uk-UA" sz="18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800" noProof="0" dirty="0" smtClean="0">
                          <a:effectLst/>
                        </a:rPr>
                        <a:t>Рік</a:t>
                      </a:r>
                      <a:endParaRPr lang="uk-UA" sz="18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0825" y="3480069"/>
            <a:ext cx="53933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Характеристика </a:t>
            </a: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результатів навчальної діяльності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84095"/>
              </p:ext>
            </p:extLst>
          </p:nvPr>
        </p:nvGraphicFramePr>
        <p:xfrm>
          <a:off x="251520" y="3818624"/>
          <a:ext cx="8496942" cy="27415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63569"/>
                <a:gridCol w="2763569"/>
                <a:gridCol w="1101302"/>
                <a:gridCol w="1101302"/>
                <a:gridCol w="767200"/>
              </a:tblGrid>
              <a:tr h="61848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effectLst/>
                        </a:rPr>
                        <a:t>Вступ до історії України та громадянської освіти / Досліджуємо історію і суспільство / Україна і світ: вступ до історії та громадянської освіти ***</a:t>
                      </a:r>
                      <a:endParaRPr lang="uk-UA" sz="18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effectLst/>
                        </a:rPr>
                        <a:t>Орієнтується в історичному часі й просторі</a:t>
                      </a:r>
                      <a:endParaRPr lang="uk-UA" sz="16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01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effectLst/>
                        </a:rPr>
                        <a:t>Працює з інформацією історичного змісту</a:t>
                      </a:r>
                      <a:endParaRPr lang="uk-UA" sz="16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11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effectLst/>
                        </a:rPr>
                        <a:t>Виявляє повагу до гідності людини та соціальну активність</a:t>
                      </a:r>
                      <a:endParaRPr lang="uk-UA" sz="16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09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smtClean="0">
                          <a:effectLst/>
                        </a:rPr>
                        <a:t>Загальна оцінка результатів навчання**</a:t>
                      </a:r>
                      <a:endParaRPr lang="uk-UA" sz="14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90415"/>
              </p:ext>
            </p:extLst>
          </p:nvPr>
        </p:nvGraphicFramePr>
        <p:xfrm>
          <a:off x="107502" y="1124744"/>
          <a:ext cx="8928993" cy="5602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130"/>
                <a:gridCol w="1512168"/>
                <a:gridCol w="1965003"/>
                <a:gridCol w="2149846"/>
                <a:gridCol w="2149846"/>
              </a:tblGrid>
              <a:tr h="3506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Група результатів навчання</a:t>
                      </a:r>
                      <a:endParaRPr lang="uk-UA" sz="14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noProof="0" smtClean="0">
                          <a:effectLst/>
                        </a:rPr>
                        <a:t>Рівень досягнення результатів навчання</a:t>
                      </a:r>
                      <a:endParaRPr lang="uk-UA" sz="18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8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Початковий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(розпізнавання, пригадування, відтворення)</a:t>
                      </a:r>
                      <a:endParaRPr lang="uk-UA" sz="14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Середній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(розуміння, застосування)</a:t>
                      </a:r>
                      <a:endParaRPr lang="uk-UA" sz="14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Достатній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(аналіз, синтез)</a:t>
                      </a:r>
                      <a:endParaRPr lang="uk-UA" sz="14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Високий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smtClean="0">
                          <a:effectLst/>
                        </a:rPr>
                        <a:t>(оцінювання, створення, продукування)</a:t>
                      </a:r>
                      <a:endParaRPr lang="uk-UA" sz="14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 anchor="ctr"/>
                </a:tc>
              </a:tr>
              <a:tr h="420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Орієнтується в історичному часі і просторі </a:t>
                      </a:r>
                      <a:endParaRPr lang="uk-UA" sz="12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називає та виокремлює дати в навчальному матеріалі;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пояснює на прикладах поняття раніше / пізніше;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установлює одночасність подій;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знаходить окремі об’єкти на карті</a:t>
                      </a:r>
                      <a:endParaRPr lang="uk-UA" sz="12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пояснює на прикладах відмінність між одиницями вимірювання історичного часу;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розрізняє дати в роках, століттях і тисячоліттях;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визначає віддаленість одних подій від інших;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розрізняє системи літочислення;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позначає розміщення об’єктів на карті, будує уявні маршрути;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читає легенду карти, може за нею визначити історичний період, зображений на карті</a:t>
                      </a:r>
                      <a:endParaRPr lang="uk-UA" sz="12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укладає в хронологічній послідовності події, явища, процеси, подані у навчальному матеріалі;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виокремлює періоди, етапи історичних подій, явищ, процесів, визначає їх часові межі;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будує розповідь за даними історичної карти;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відтворює події, зображені на карті, спираючись на легенду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smtClean="0">
                          <a:effectLst/>
                        </a:rPr>
                        <a:t> </a:t>
                      </a:r>
                      <a:endParaRPr lang="uk-UA" sz="1200" noProof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dirty="0" smtClean="0">
                          <a:effectLst/>
                        </a:rPr>
                        <a:t>виявляє причиново-наслідкові зв’язки між історичними та суспільно значущими подіями, явищами, процесами;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dirty="0" smtClean="0">
                          <a:effectLst/>
                        </a:rPr>
                        <a:t>співвідносить дані карти з іншими джерелами інформації;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dirty="0" smtClean="0">
                          <a:effectLst/>
                        </a:rPr>
                        <a:t>виявляє залежність та/або зіставляє географічні умови та розвиток господарства, суспільства, культури;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uk-UA" sz="1200" noProof="0" dirty="0" smtClean="0">
                          <a:effectLst/>
                        </a:rPr>
                        <a:t>використовує історичний час (датування) для послідовної розповіді про певні події, явища, процеси </a:t>
                      </a:r>
                      <a:endParaRPr lang="uk-UA" sz="1200" noProof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370" marR="53370" marT="53370" marB="5337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58362"/>
            <a:ext cx="756084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Орієнтовні критерії оцінювання результатів навчання учнів 5-6 класів у громадянській та історичній освітній галузі</a:t>
            </a:r>
            <a:r>
              <a:rPr kumimoji="0" lang="uk-UA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628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uk-UA" sz="3600" b="1" dirty="0" smtClean="0">
                <a:solidFill>
                  <a:srgbClr val="C00000"/>
                </a:solidFill>
              </a:rPr>
              <a:t>ФОРМИ</a:t>
            </a:r>
            <a:r>
              <a:rPr lang="uk-UA" sz="3600" b="1" dirty="0" smtClean="0"/>
              <a:t> оцінювання результатів навчання учнів 5-6 класів у громадянській та історичній освітній галузі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Виконання практичних  та діагностичних робіт </a:t>
            </a:r>
          </a:p>
          <a:p>
            <a:pPr marL="0" indent="0">
              <a:buNone/>
            </a:pPr>
            <a:r>
              <a:rPr lang="uk-UA" dirty="0" smtClean="0"/>
              <a:t>Виконання навчальних проєктів</a:t>
            </a:r>
          </a:p>
          <a:p>
            <a:pPr marL="0" indent="0">
              <a:buNone/>
            </a:pPr>
            <a:r>
              <a:rPr lang="uk-UA" dirty="0" smtClean="0"/>
              <a:t>Створення творчих продуктів </a:t>
            </a:r>
          </a:p>
          <a:p>
            <a:pPr marL="0" indent="0">
              <a:buNone/>
            </a:pPr>
            <a:r>
              <a:rPr lang="uk-UA" dirty="0" smtClean="0"/>
              <a:t>Виконання письмових робіт (зокрема й написання есе, створення інфографіки, роботи з таблицями, візуальними джерелами, картами тощо)</a:t>
            </a:r>
          </a:p>
          <a:p>
            <a:pPr marL="0" indent="0">
              <a:buNone/>
            </a:pPr>
            <a:r>
              <a:rPr lang="uk-UA" dirty="0" smtClean="0"/>
              <a:t>Тестування</a:t>
            </a:r>
          </a:p>
          <a:p>
            <a:pPr marL="0" indent="0">
              <a:buNone/>
            </a:pPr>
            <a:r>
              <a:rPr lang="uk-UA" dirty="0" smtClean="0"/>
              <a:t>Усне опитування 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0"/>
            <a:ext cx="909873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НОРМАТИВНІ ДОКУМЕНТИ З ПИТАНЬ ОЦІНЮВАННЯ (серпень, грудень 2021 </a:t>
            </a:r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r>
              <a:rPr lang="uk-UA" sz="3200" b="1" dirty="0" smtClean="0">
                <a:solidFill>
                  <a:srgbClr val="002060"/>
                </a:solidFill>
              </a:rPr>
              <a:t>.)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328"/>
            <a:ext cx="3960440" cy="47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6733" y="42210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/>
              <a:t>Рекомендації щодо проведення оцінювання сформованих характеристик навчальної діяльності та результатів навчання учнів, які здобувають освіту відповідно до Державного стандарту базової середньої освіти, та заповнення Свідоцтва досягнень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85499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8800" dirty="0" smtClean="0">
                <a:solidFill>
                  <a:schemeClr val="accent5">
                    <a:lumMod val="50000"/>
                  </a:schemeClr>
                </a:solidFill>
              </a:rPr>
              <a:t>Дякую за увагу!</a:t>
            </a:r>
            <a:endParaRPr lang="ru-RU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ВИДИ ОЦІНЮВАННЯ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563834"/>
              </p:ext>
            </p:extLst>
          </p:nvPr>
        </p:nvGraphicFramePr>
        <p:xfrm>
          <a:off x="251520" y="836712"/>
          <a:ext cx="8640960" cy="5026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432"/>
                <a:gridCol w="4575528"/>
              </a:tblGrid>
              <a:tr h="526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Формувальне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Підсумкове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Потребують критеріїв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16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Застосовують засоби вимірювання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46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Є доказовими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Оцінює процес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Оцінює результат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3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Завжди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позитивне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Ґрунтоване на оціночному судженні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Індивідуалізоване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Застосовують згідно стандартів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4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Ціннісне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Показує недоліки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Структура оцінювальної діяльності педагога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uk-U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Визначення мети (завдань) оцінювання</a:t>
            </a:r>
            <a:r>
              <a:rPr lang="uk-UA" sz="2200" dirty="0" smtClean="0"/>
              <a:t>: </a:t>
            </a:r>
            <a:r>
              <a:rPr lang="uk-UA" sz="2200" i="1" dirty="0" smtClean="0"/>
              <a:t>навіщо потрібна оцінка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Вибір терміну оцінювання відповідно до навчальної програми</a:t>
            </a:r>
            <a:r>
              <a:rPr lang="uk-UA" sz="2200" dirty="0" smtClean="0"/>
              <a:t>: </a:t>
            </a:r>
            <a:r>
              <a:rPr lang="uk-UA" sz="2200" i="1" dirty="0" smtClean="0"/>
              <a:t>як правильно вибрати такий проміжок часу, за який учні можуть чогось навчитись і набути певні знання, уміння, ставлення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Визначення очікуваних результатів</a:t>
            </a:r>
            <a:r>
              <a:rPr lang="uk-UA" sz="2200" dirty="0" smtClean="0"/>
              <a:t>: </a:t>
            </a:r>
            <a:r>
              <a:rPr lang="uk-UA" sz="2200" i="1" dirty="0" smtClean="0"/>
              <a:t>що я хочу, щоб знали і вміли учні та які ставлення висловлювали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Формулювання критеріїв і стандартів</a:t>
            </a:r>
            <a:r>
              <a:rPr lang="uk-UA" sz="2200" dirty="0" smtClean="0"/>
              <a:t>: </a:t>
            </a:r>
            <a:r>
              <a:rPr lang="uk-UA" sz="2200" i="1" dirty="0" smtClean="0"/>
              <a:t>як я можу дізнатись, що учні дійсно досягли передбачуваних мною навчальних результатів, що є для мене критерієм, зразком добре виконаної діяльності учнів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Вибір прийомів перевірки/контролю навчальних досягнень і просування учнів у навчанні</a:t>
            </a:r>
            <a:r>
              <a:rPr lang="uk-UA" sz="2200" dirty="0" smtClean="0"/>
              <a:t>: </a:t>
            </a:r>
            <a:r>
              <a:rPr lang="uk-UA" sz="2200" i="1" dirty="0" smtClean="0"/>
              <a:t>які прийоми, стратегії я маю обрати, щоб переконатись, що учні досягли запланованих результатів уроку чи засвоєння теми; як я можу впевнитись, що вони просунулись у вивченні предмета </a:t>
            </a:r>
          </a:p>
          <a:p>
            <a:pPr marL="0" indent="0" algn="r">
              <a:buClr>
                <a:schemeClr val="tx2">
                  <a:lumMod val="75000"/>
                </a:schemeClr>
              </a:buClr>
              <a:buNone/>
            </a:pPr>
            <a:r>
              <a:rPr lang="uk-UA" sz="2200" dirty="0" smtClean="0"/>
              <a:t>(за Барбарою Міллер)</a:t>
            </a:r>
            <a:endParaRPr lang="uk-UA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ФОРМУВАЛЬНЕ ОЦІНЮВАННЯ: СУТЬ ПОНЯТТЯ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пропоноване концептуальними підходами Нової української школи </a:t>
            </a:r>
          </a:p>
          <a:p>
            <a:r>
              <a:rPr lang="uk-UA" dirty="0" smtClean="0"/>
              <a:t>постійне оцінювання; з англ. – </a:t>
            </a:r>
            <a:r>
              <a:rPr lang="uk-UA" dirty="0" err="1" smtClean="0"/>
              <a:t>assessment</a:t>
            </a:r>
            <a:r>
              <a:rPr lang="uk-UA" dirty="0" smtClean="0"/>
              <a:t> </a:t>
            </a:r>
          </a:p>
          <a:p>
            <a:r>
              <a:rPr lang="uk-UA" dirty="0" smtClean="0"/>
              <a:t>здійснюється у ході освітнього процесу</a:t>
            </a:r>
          </a:p>
          <a:p>
            <a:r>
              <a:rPr lang="uk-UA" dirty="0" smtClean="0"/>
              <a:t>спрямоване на перевірку його перебігу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щодо термінологічного словосполучення «</a:t>
            </a:r>
            <a:r>
              <a:rPr lang="uk-UA" dirty="0" err="1" smtClean="0"/>
              <a:t>formative</a:t>
            </a:r>
            <a:r>
              <a:rPr lang="uk-UA" dirty="0" smtClean="0"/>
              <a:t> </a:t>
            </a:r>
            <a:r>
              <a:rPr lang="uk-UA" dirty="0" err="1" smtClean="0"/>
              <a:t>assessment</a:t>
            </a:r>
            <a:r>
              <a:rPr lang="uk-UA" dirty="0" smtClean="0"/>
              <a:t>» уживають: </a:t>
            </a:r>
          </a:p>
          <a:p>
            <a:pPr marL="0" indent="0">
              <a:buNone/>
            </a:pPr>
            <a:r>
              <a:rPr lang="uk-UA" dirty="0" smtClean="0"/>
              <a:t>	«формативне», «формуюче», «формувальне», 	«формаційне», «розвивальне», «аналітичне» </a:t>
            </a:r>
          </a:p>
          <a:p>
            <a:pPr marL="0" indent="0">
              <a:buNone/>
            </a:pPr>
            <a:r>
              <a:rPr lang="uk-UA" dirty="0" smtClean="0"/>
              <a:t>змістове наповнення терміна – «оцінювання, що сприяє формуванню й розвитку особистості учня» + лексико-граматичні вимоги і традиції української мови </a:t>
            </a: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 smtClean="0"/>
              <a:t>найоптимальніший термін – «формувальне оцінювання»</a:t>
            </a:r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83900" y="486916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640960" cy="1196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1" cy="85948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ОЦІНЮВАННЯ НАВЧАЛЬНИХ ДОСЯГНЕНЬ УЧНІВ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На що орієнтуватись у 2019-2020 н.р.? Топ-10 трендів в осві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nus.org.ua/wp-content/uploads/2018/05/6e60eeff2451f13e03d8009adafb9b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743" y="1772816"/>
            <a:ext cx="5362257" cy="4392488"/>
          </a:xfrm>
          <a:prstGeom prst="rect">
            <a:avLst/>
          </a:prstGeom>
          <a:noFill/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7" y="1639341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Типи: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формувальне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підсумкове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79296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/>
              <a:t>поточне </a:t>
            </a:r>
            <a:r>
              <a:rPr lang="uk-UA" dirty="0" smtClean="0"/>
              <a:t>оцінювання </a:t>
            </a:r>
            <a:r>
              <a:rPr lang="uk-UA" dirty="0"/>
              <a:t>(оцінювання для навчання)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мета: </a:t>
            </a:r>
            <a:r>
              <a:rPr lang="uk-UA" dirty="0" smtClean="0"/>
              <a:t>допомогти </a:t>
            </a:r>
            <a:r>
              <a:rPr lang="uk-UA" dirty="0"/>
              <a:t>учням усвідомити способи досягнення кращих результатів </a:t>
            </a:r>
            <a:r>
              <a:rPr lang="uk-UA" dirty="0" smtClean="0"/>
              <a:t>навчання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На що орієнтуватись у 2019-2020 н.р.? Топ-10 трендів в осві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3960440" cy="26354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ФОРМУВАЛЬНЕ ОЦІНЮВАННЯ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uk-UA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ФОРМУВАЛЬНЕ ОЦІНЮВАННЯ: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ІНСТРУМЕНТИ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482" y="1412776"/>
            <a:ext cx="8790014" cy="5256584"/>
          </a:xfrm>
        </p:spPr>
        <p:txBody>
          <a:bodyPr>
            <a:normAutofit/>
          </a:bodyPr>
          <a:lstStyle/>
          <a:p>
            <a:pPr eaLnBrk="0" hangingPunct="0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педагогічне 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спостереження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учителя за навчальною та іншими видами діяльності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</a:p>
          <a:p>
            <a:pPr eaLnBrk="0" hangingPunct="0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самооцінювання </a:t>
            </a:r>
            <a:r>
              <a:rPr lang="uk-UA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взаємооцінювання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результатів діяльності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учнів </a:t>
            </a:r>
          </a:p>
          <a:p>
            <a:pPr eaLnBrk="0" hangingPunct="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аналіз вчителем </a:t>
            </a: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результатів діяльності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</a:p>
          <a:p>
            <a:pPr marL="0" indent="0" eaLnBrk="0" hangingPunct="0"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(картки, обговорення, кубування, групова робота, есе, презентація та ін.)і надання </a:t>
            </a: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зворотнього зв’язку</a:t>
            </a:r>
          </a:p>
          <a:p>
            <a:pPr marL="0" indent="0" eaLnBrk="0" hangingPunct="0"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0" hangingPunct="0">
              <a:buNone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 typeface="Wingdings" panose="05000000000000000000" pitchFamily="2" charset="2"/>
              <a:buChar char="q"/>
            </a:pPr>
            <a:endParaRPr lang="uk-U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None/>
            </a:pPr>
            <a:endParaRPr lang="uk-U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6482" y="515719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аналіз учнівських  </a:t>
            </a: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портфоліо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попередніх навчальних досягнень учнів, результатів їхніх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діагностувальних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робіт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610816"/>
              </p:ext>
            </p:extLst>
          </p:nvPr>
        </p:nvGraphicFramePr>
        <p:xfrm>
          <a:off x="251520" y="1893193"/>
          <a:ext cx="8712968" cy="495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6\Desktop\bloom_benjam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" y="404664"/>
            <a:ext cx="2627784" cy="32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404664"/>
            <a:ext cx="64807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uk-UA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Таксономія</a:t>
            </a:r>
            <a:r>
              <a:rPr lang="uk-UA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800" b="1" dirty="0">
                <a:latin typeface="Arial" panose="020B0604020202020204" pitchFamily="34" charset="0"/>
                <a:cs typeface="Arial" panose="020B0604020202020204" pitchFamily="34" charset="0"/>
              </a:rPr>
              <a:t>навчальних цілей і результатів</a:t>
            </a:r>
            <a:r>
              <a:rPr lang="uk-UA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Бенджаміна Блума</a:t>
            </a:r>
            <a:endParaRPr lang="uk-UA" sz="3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Олена Пометун, Тетяна Ремех, Рівне, 22.06.2022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1215</Words>
  <Application>Microsoft Office PowerPoint</Application>
  <PresentationFormat>Экран (4:3)</PresentationFormat>
  <Paragraphs>216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Gabriola</vt:lpstr>
      <vt:lpstr>Times New Roman</vt:lpstr>
      <vt:lpstr>Times New Roman CYR</vt:lpstr>
      <vt:lpstr>Wingdings</vt:lpstr>
      <vt:lpstr>Тема Office</vt:lpstr>
      <vt:lpstr>Слайд</vt:lpstr>
      <vt:lpstr>Презентация PowerPoint</vt:lpstr>
      <vt:lpstr>Презентация PowerPoint</vt:lpstr>
      <vt:lpstr>ВИДИ ОЦІНЮВАННЯ</vt:lpstr>
      <vt:lpstr>Структура оцінювальної діяльності педагога </vt:lpstr>
      <vt:lpstr>ФОРМУВАЛЬНЕ ОЦІНЮВАННЯ: СУТЬ ПОНЯТТЯ</vt:lpstr>
      <vt:lpstr>ОЦІНЮВАННЯ НАВЧАЛЬНИХ ДОСЯГНЕНЬ УЧНІВ</vt:lpstr>
      <vt:lpstr> ФОРМУВАЛЬНЕ ОЦІНЮВАННЯ:  </vt:lpstr>
      <vt:lpstr>ФОРМУВАЛЬНЕ ОЦІНЮВАННЯ: ІНСТРУМЕНТИ</vt:lpstr>
      <vt:lpstr>Презентация PowerPoint</vt:lpstr>
      <vt:lpstr>Презентация PowerPoint</vt:lpstr>
      <vt:lpstr>Презентация PowerPoint</vt:lpstr>
      <vt:lpstr>Типи завдань у підручнику</vt:lpstr>
      <vt:lpstr>Презентация PowerPoint</vt:lpstr>
      <vt:lpstr>Презентация PowerPoint</vt:lpstr>
      <vt:lpstr>    ПІДСУМКОВЕ ОЦІНЮВАННЯ  </vt:lpstr>
      <vt:lpstr> ПІДСУМКОВЕ ОЦІНЮВАННЯ  </vt:lpstr>
      <vt:lpstr>Презентация PowerPoint</vt:lpstr>
      <vt:lpstr>Презентация PowerPoint</vt:lpstr>
      <vt:lpstr>  ФОРМИ оцінювання результатів навчання учнів 5-6 класів у громадянській та історичній освітній галузі 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147</cp:revision>
  <dcterms:created xsi:type="dcterms:W3CDTF">2021-10-21T08:14:32Z</dcterms:created>
  <dcterms:modified xsi:type="dcterms:W3CDTF">2022-06-22T14:24:11Z</dcterms:modified>
</cp:coreProperties>
</file>