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144FD-79CA-48C2-A44F-5B48229CFC95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3934A-91EB-4F47-8BF8-3EBB1D1B5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8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C9D0D-9FE4-445D-BBE8-2C3175C188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EF37-0AED-4F85-9306-2932D01DF935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276-4793-438B-9E13-C35B80CF1D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52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EF37-0AED-4F85-9306-2932D01DF935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276-4793-438B-9E13-C35B80CF1D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45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EF37-0AED-4F85-9306-2932D01DF935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276-4793-438B-9E13-C35B80CF1D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74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EF37-0AED-4F85-9306-2932D01DF935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276-4793-438B-9E13-C35B80CF1D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40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EF37-0AED-4F85-9306-2932D01DF935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276-4793-438B-9E13-C35B80CF1D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29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EF37-0AED-4F85-9306-2932D01DF935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276-4793-438B-9E13-C35B80CF1D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26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EF37-0AED-4F85-9306-2932D01DF935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276-4793-438B-9E13-C35B80CF1D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79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EF37-0AED-4F85-9306-2932D01DF935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276-4793-438B-9E13-C35B80CF1D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96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EF37-0AED-4F85-9306-2932D01DF935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276-4793-438B-9E13-C35B80CF1D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16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EF37-0AED-4F85-9306-2932D01DF935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276-4793-438B-9E13-C35B80CF1D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77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EF37-0AED-4F85-9306-2932D01DF935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276-4793-438B-9E13-C35B80CF1D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74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EF37-0AED-4F85-9306-2932D01DF935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CE276-4793-438B-9E13-C35B80CF1D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16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Безымянный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628774"/>
            <a:ext cx="8712968" cy="48245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br>
              <a:rPr lang="uk-UA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Інтегровані курси громадянської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та історичної освітньої галузі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як засіб формування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громадянознавчих знань </a:t>
            </a:r>
            <a:r>
              <a:rPr lang="uk-UA" sz="4000" b="1" dirty="0">
                <a:solidFill>
                  <a:srgbClr val="002060"/>
                </a:solidFill>
              </a:rPr>
              <a:t>і вмінь учнів</a:t>
            </a:r>
            <a:r>
              <a:rPr lang="uk-UA" altLang="ru-RU" sz="4000" dirty="0"/>
              <a:t/>
            </a:r>
            <a:br>
              <a:rPr lang="uk-UA" altLang="ru-RU" sz="4000" dirty="0"/>
            </a:br>
            <a:r>
              <a:rPr lang="uk-UA" sz="4000" b="1" dirty="0" smtClean="0">
                <a:solidFill>
                  <a:srgbClr val="002060"/>
                </a:solidFill>
              </a:rPr>
              <a:t/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Тетяна Ремех,</a:t>
            </a:r>
            <a:r>
              <a:rPr lang="uk-UA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dirty="0">
                <a:solidFill>
                  <a:srgbClr val="002060"/>
                </a:solidFill>
              </a:rPr>
              <a:t>завідувачка відділу суспільствознавчої освіти</a:t>
            </a:r>
            <a:br>
              <a:rPr lang="uk-UA" sz="3100" b="1" dirty="0">
                <a:solidFill>
                  <a:srgbClr val="002060"/>
                </a:solidFill>
              </a:rPr>
            </a:br>
            <a:r>
              <a:rPr lang="uk-UA" sz="3100" b="1" dirty="0">
                <a:solidFill>
                  <a:srgbClr val="002060"/>
                </a:solidFill>
              </a:rPr>
              <a:t>Інституту педагогіки НАПН України,</a:t>
            </a:r>
            <a:br>
              <a:rPr lang="uk-UA" sz="3100" b="1" dirty="0">
                <a:solidFill>
                  <a:srgbClr val="002060"/>
                </a:solidFill>
              </a:rPr>
            </a:br>
            <a:r>
              <a:rPr lang="uk-UA" sz="3100" b="1" dirty="0">
                <a:solidFill>
                  <a:srgbClr val="002060"/>
                </a:solidFill>
              </a:rPr>
              <a:t>кандидат педагогічних наук, вчитель-методист</a:t>
            </a:r>
            <a:br>
              <a:rPr lang="uk-UA" sz="3100" b="1" dirty="0">
                <a:solidFill>
                  <a:srgbClr val="002060"/>
                </a:solidFill>
              </a:rPr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uk-UA" altLang="ru-RU" b="1" dirty="0" smtClean="0">
                <a:cs typeface="Times New Roman" pitchFamily="18" charset="0"/>
              </a:rPr>
              <a:t/>
            </a:r>
            <a:br>
              <a:rPr lang="uk-UA" altLang="ru-RU" b="1" dirty="0" smtClean="0">
                <a:cs typeface="Times New Roman" pitchFamily="18" charset="0"/>
              </a:rPr>
            </a:b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uk-UA" altLang="ru-RU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uk-UA" altLang="ru-RU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uk-UA" altLang="ru-RU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uk-UA" alt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uk-UA" alt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4000" dirty="0" smtClean="0"/>
          </a:p>
        </p:txBody>
      </p:sp>
      <p:pic>
        <p:nvPicPr>
          <p:cNvPr id="2052" name="Содержимое 5" descr="ІП лого (кол)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75"/>
            <a:ext cx="982663" cy="979488"/>
          </a:xfrm>
        </p:spPr>
      </p:pic>
    </p:spTree>
    <p:extLst>
      <p:ext uri="{BB962C8B-B14F-4D97-AF65-F5344CB8AC3E}">
        <p14:creationId xmlns:p14="http://schemas.microsoft.com/office/powerpoint/2010/main" val="19893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"/>
            <a:ext cx="9361040" cy="6669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altLang="zh-CN" sz="28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uk-UA" sz="28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Діяльнісна інтеграція</a:t>
            </a:r>
            <a:endParaRPr lang="ru-RU" altLang="zh-CN" sz="2800" b="1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9505056" cy="6552728"/>
          </a:xfrm>
        </p:spPr>
        <p:txBody>
          <a:bodyPr>
            <a:normAutofit fontScale="47500" lnSpcReduction="20000"/>
          </a:bodyPr>
          <a:lstStyle/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uk-UA" sz="3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підготовка </a:t>
            </a:r>
            <a:r>
              <a:rPr lang="uk-UA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учнями коротких</a:t>
            </a:r>
            <a:r>
              <a:rPr lang="uk-UA" sz="3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(1–2 хв.) </a:t>
            </a:r>
            <a:r>
              <a:rPr lang="uk-UA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усних </a:t>
            </a:r>
            <a:r>
              <a:rPr lang="uk-UA" sz="3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повідомлень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uk-UA" sz="3400" dirty="0">
                <a:latin typeface="Arial" pitchFamily="34" charset="0"/>
                <a:cs typeface="Arial" pitchFamily="34" charset="0"/>
              </a:rPr>
              <a:t>підвищують їхню зацікавленість матеріалом та сприяють розвитку низки наскрізних умінь і ключових 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компетентностей 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uk-UA" sz="3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пошукові </a:t>
            </a:r>
            <a:r>
              <a:rPr lang="uk-UA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завдання</a:t>
            </a:r>
            <a:r>
              <a:rPr lang="uk-UA" sz="3400" dirty="0">
                <a:latin typeface="Arial" pitchFamily="34" charset="0"/>
                <a:cs typeface="Arial" pitchFamily="34" charset="0"/>
              </a:rPr>
              <a:t>: пошук учнями інформації у різних джерелах (підручнику, довідниках, інтернет-джерелах тощо), систематизація, оцінювання якості та достовірності інформації з допомогою вчителя та/або за ґрунтовною його інструкцією з дотриманням учнями 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алгоритму</a:t>
            </a:r>
            <a:r>
              <a:rPr lang="uk-UA" sz="3400" dirty="0">
                <a:latin typeface="Arial" pitchFamily="34" charset="0"/>
                <a:cs typeface="Arial" pitchFamily="34" charset="0"/>
              </a:rPr>
              <a:t>: 1) пошук/опрацювання інформації з різних джерел щодо тлумачення поняття; 2) обговорення набутої інформації в класі; 3) вироблення з допомогою вчителя визначення поняття; порівняння його з підручником, словником 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тощо  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uk-UA" sz="3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практичні </a:t>
            </a:r>
            <a:r>
              <a:rPr lang="uk-UA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завдання</a:t>
            </a:r>
            <a:r>
              <a:rPr lang="uk-UA" sz="3400" dirty="0">
                <a:latin typeface="Arial" pitchFamily="34" charset="0"/>
                <a:cs typeface="Arial" pitchFamily="34" charset="0"/>
              </a:rPr>
              <a:t>: розв’язання і складання хронологічних задач, креслення схем і таблиць, заповнення контурних карт, створення медіатекстів із допомогою 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вчителя/за зразком/самостійно  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uk-UA" sz="3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завдання </a:t>
            </a:r>
            <a:r>
              <a:rPr lang="uk-UA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розвитку критичного та системного мисленн</a:t>
            </a:r>
            <a:r>
              <a:rPr lang="uk-UA" sz="3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uk-UA" sz="3400" dirty="0">
                <a:latin typeface="Arial" pitchFamily="34" charset="0"/>
                <a:cs typeface="Arial" pitchFamily="34" charset="0"/>
              </a:rPr>
              <a:t>: аналіз і оцінка інформації різноманітних джерел; формулювання запитань до джерела в цілому та поданої в ньому інформації; розрізнення фактів і суджень у запропонованому тексті/медіатексті; оцінка 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запропонованих/знайдених джерел 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uk-UA" sz="3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творчі </a:t>
            </a:r>
            <a:r>
              <a:rPr lang="uk-UA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завдання</a:t>
            </a:r>
            <a:r>
              <a:rPr lang="uk-UA" sz="3400" dirty="0">
                <a:latin typeface="Arial" pitchFamily="34" charset="0"/>
                <a:cs typeface="Arial" pitchFamily="34" charset="0"/>
              </a:rPr>
              <a:t>: створення нових навчальних продуктів, поєднуючи набуті знання і вміння з особистісними поглядами на історичне минуле й сьогодення: віртуальні екскурсії; усні/письмові твори-роздуми, малюнки, макети, рольові, імітаційні ігри 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тощо   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uk-UA" sz="3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обговорення </a:t>
            </a:r>
            <a:r>
              <a:rPr lang="uk-UA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 дискусії</a:t>
            </a:r>
            <a:r>
              <a:rPr lang="uk-UA" sz="3400" dirty="0">
                <a:latin typeface="Arial" pitchFamily="34" charset="0"/>
                <a:cs typeface="Arial" pitchFamily="34" charset="0"/>
              </a:rPr>
              <a:t> на основі відкритих та контроверсійних питань історії та суспільного життя: висловлення власних суджень щодо тих чи тих історичних особистостей, вчинків людей, підбір аргументів для захисту власної позиції, участь в обговоренні з дотриманням правил дискутування, діалоги з переконанням 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інших 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uk-UA" sz="3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індивідуальні/групові </a:t>
            </a:r>
            <a:r>
              <a:rPr lang="uk-UA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проєкти</a:t>
            </a:r>
            <a:r>
              <a:rPr lang="uk-UA" sz="3400" dirty="0">
                <a:latin typeface="Arial" pitchFamily="34" charset="0"/>
                <a:cs typeface="Arial" pitchFamily="34" charset="0"/>
              </a:rPr>
              <a:t>: планування власної діяльності на певний проміжок часу, планування співпраці з іншими у проєкті, дослідницька діяльність, співпраця з реалізації проєкту та досягнення результатів, презентація результатів 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проєкту  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uk-UA" altLang="zh-CN" sz="2600" dirty="0" smtClean="0">
              <a:latin typeface="Arial" pitchFamily="34" charset="0"/>
              <a:cs typeface="Arial" pitchFamily="34" charset="0"/>
            </a:endParaRPr>
          </a:p>
          <a:p>
            <a:pPr algn="r" eaLnBrk="1" hangingPunct="1">
              <a:buNone/>
            </a:pPr>
            <a:endParaRPr lang="uk-UA" altLang="zh-CN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9535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47" y="4449632"/>
            <a:ext cx="2245323" cy="240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1"/>
            <a:ext cx="8503921" cy="80682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altLang="zh-CN" sz="24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    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Обговорення і дискусії</a:t>
            </a:r>
            <a:endParaRPr lang="ru-RU" altLang="zh-CN" sz="2800" b="1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3297" y="871369"/>
            <a:ext cx="4090595" cy="5176502"/>
          </a:xfrm>
        </p:spPr>
        <p:txBody>
          <a:bodyPr>
            <a:normAutofit fontScale="92500" lnSpcReduction="10000"/>
          </a:bodyPr>
          <a:lstStyle/>
          <a:p>
            <a:pPr marL="0" indent="0" algn="ctr" fontAlgn="t">
              <a:buNone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проводять на основі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відкритих та контроверсійних питань історії та суспільного життя </a:t>
            </a:r>
          </a:p>
          <a:p>
            <a:pPr marL="0" indent="0" algn="ctr" fontAlgn="t">
              <a:buNone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передбачають</a:t>
            </a:r>
          </a:p>
          <a:p>
            <a:pPr marL="274320" indent="-274320" fontAlgn="t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uk-UA" sz="2400" dirty="0" smtClean="0">
                <a:latin typeface="Calibri" pitchFamily="34" charset="0"/>
              </a:rPr>
              <a:t>висловлення </a:t>
            </a:r>
            <a:r>
              <a:rPr lang="uk-UA" sz="2400" dirty="0">
                <a:latin typeface="Calibri" pitchFamily="34" charset="0"/>
              </a:rPr>
              <a:t>учня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ми власних суджень щодо подій, явищ, історичних особистостей, вчинків людей </a:t>
            </a:r>
          </a:p>
          <a:p>
            <a:pPr marL="274320" indent="-274320" fontAlgn="t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участь учнів у діалозі</a:t>
            </a:r>
          </a:p>
          <a:p>
            <a:pPr marL="274320" indent="-274320" fontAlgn="t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добір та висловлення аргументів / контраргументів для означення й захисту власної позиції</a:t>
            </a:r>
          </a:p>
          <a:p>
            <a:pPr marL="274320" indent="-274320" fontAlgn="t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формулювання висновків</a:t>
            </a:r>
          </a:p>
          <a:p>
            <a:pPr marL="274320" indent="-274320" fontAlgn="t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дотримання правил дискутування </a:t>
            </a:r>
            <a:endParaRPr lang="uk-UA" sz="2400" dirty="0">
              <a:latin typeface="Calibri" pitchFamily="34" charset="0"/>
            </a:endParaRPr>
          </a:p>
          <a:p>
            <a:endParaRPr lang="uk-UA" altLang="zh-CN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uk-UA" altLang="zh-CN" sz="2400" dirty="0" smtClean="0"/>
          </a:p>
          <a:p>
            <a:pPr algn="r" eaLnBrk="1" hangingPunct="1">
              <a:buNone/>
            </a:pPr>
            <a:endParaRPr lang="uk-UA" altLang="zh-CN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zh-CN" sz="2400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23098" y="903643"/>
            <a:ext cx="3953436" cy="516574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uk-UA" sz="2400" dirty="0">
                <a:latin typeface="Calibri" pitchFamily="34" charset="0"/>
              </a:rPr>
              <a:t>розвиток соціальних / комунікативних навичок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uk-UA" sz="2400" dirty="0">
                <a:latin typeface="Calibri" pitchFamily="34" charset="0"/>
              </a:rPr>
              <a:t>удосконалення  мовленнєвих навичок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uk-UA" sz="2400" dirty="0">
                <a:latin typeface="Calibri" pitchFamily="34" charset="0"/>
              </a:rPr>
              <a:t>розвиток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критичне мислення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розвиток емоційно-ціннісної сфери учнів через виявлення власного ставлення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створення цілісної картини світу: інтегрування знань з історії та громадянської освіти, долучення власного життєвого досвіду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679614" cy="7315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altLang="zh-CN" sz="24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     </a:t>
            </a:r>
            <a:r>
              <a:rPr lang="uk-UA" altLang="zh-CN" sz="28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Обговорення і дискусії: </a:t>
            </a:r>
            <a:r>
              <a:rPr lang="uk-UA" sz="28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приклади завдань і </a:t>
            </a:r>
            <a:r>
              <a:rPr lang="uk-UA" sz="28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запитань</a:t>
            </a:r>
            <a:endParaRPr lang="ru-RU" altLang="zh-CN" sz="2800" b="1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uk-UA" altLang="zh-CN" sz="2400" dirty="0" smtClean="0"/>
          </a:p>
          <a:p>
            <a:pPr algn="r" eaLnBrk="1" hangingPunct="1">
              <a:buNone/>
            </a:pPr>
            <a:endParaRPr lang="uk-UA" altLang="zh-CN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zh-CN" sz="24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6707" y="1173406"/>
            <a:ext cx="3777293" cy="493569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71" y="1277022"/>
            <a:ext cx="3664744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86" y="2793514"/>
            <a:ext cx="368260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61" y="3532496"/>
            <a:ext cx="374927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08" y="4523143"/>
            <a:ext cx="3745706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86" y="5386788"/>
            <a:ext cx="356711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24015"/>
              </p:ext>
            </p:extLst>
          </p:nvPr>
        </p:nvGraphicFramePr>
        <p:xfrm>
          <a:off x="126445" y="764704"/>
          <a:ext cx="4888426" cy="4464656"/>
        </p:xfrm>
        <a:graphic>
          <a:graphicData uri="http://schemas.openxmlformats.org/drawingml/2006/table">
            <a:tbl>
              <a:tblPr firstRow="1" firstCol="1" bandRow="1"/>
              <a:tblGrid>
                <a:gridCol w="413107"/>
                <a:gridCol w="4475319"/>
              </a:tblGrid>
              <a:tr h="2099002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1428" marR="51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600" i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Як я розумію унікальність та неповторність кожної людини?   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85750" indent="-28575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600" i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Що таке взаємодія культур?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85750" indent="-28575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600" i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Яких правил слід дотримуватися під час організації та в ході подорожей до пам’яток історії та культури, туристичних </a:t>
                      </a:r>
                      <a:r>
                        <a:rPr lang="uk-UA" sz="160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об’єктів?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1428" marR="51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6565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1428" marR="51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600" i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Що означає жити в суспільстві? 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85750" indent="-28575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60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Навіщо </a:t>
                      </a:r>
                      <a:r>
                        <a:rPr lang="uk-UA" sz="1600" i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потрібна влада в суспільстві? 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85750" indent="-28575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600" i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Навіщо мені / нам громадський простір? 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85750" indent="-28575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600" i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Сталий розвиток – обмеження чи ощадливість? 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85750" indent="-28575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600" i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Які моделі поведінки є дружніми до довкілля? 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85750" indent="-28575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600" i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Яку роль відіграє ініціатива людини в захисті власних прав? 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85750" indent="-28575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600" i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Що для мене значить громада? 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1428" marR="51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9433" y="4946996"/>
            <a:ext cx="4845438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74320" indent="-274320">
              <a:buClr>
                <a:schemeClr val="accent1">
                  <a:lumMod val="50000"/>
                </a:schemeClr>
              </a:buClr>
              <a:defRPr/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«Обговоріть у класі» </a:t>
            </a:r>
            <a:r>
              <a:rPr lang="uk-UA" sz="1600" dirty="0">
                <a:latin typeface="Calibri" pitchFamily="34" charset="0"/>
                <a:cs typeface="Calibri" pitchFamily="34" charset="0"/>
              </a:rPr>
              <a:t>(передбачають актуалізацію знань і уявлень учнів із теми)</a:t>
            </a:r>
          </a:p>
          <a:p>
            <a:pPr marL="274320" indent="-274320">
              <a:buClr>
                <a:schemeClr val="accent1">
                  <a:lumMod val="50000"/>
                </a:schemeClr>
              </a:buClr>
              <a:defRPr/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«Поміркуйте» </a:t>
            </a:r>
            <a:r>
              <a:rPr lang="uk-UA" sz="1600" dirty="0">
                <a:latin typeface="Calibri" pitchFamily="34" charset="0"/>
                <a:cs typeface="Calibri" pitchFamily="34" charset="0"/>
              </a:rPr>
              <a:t>(обговорення після опрацювання тексту відповідного пункту параграфа підручника)</a:t>
            </a:r>
          </a:p>
          <a:p>
            <a:pPr marL="274320" indent="-274320">
              <a:buClr>
                <a:schemeClr val="accent1">
                  <a:lumMod val="50000"/>
                </a:schemeClr>
              </a:buClr>
              <a:defRPr/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«Досліди» </a:t>
            </a:r>
            <a:r>
              <a:rPr lang="uk-UA" sz="1600" dirty="0">
                <a:latin typeface="Calibri" pitchFamily="34" charset="0"/>
                <a:cs typeface="Calibri" pitchFamily="34" charset="0"/>
              </a:rPr>
              <a:t>(дослідження явищ і процесів, життєпису постатей)</a:t>
            </a:r>
          </a:p>
          <a:p>
            <a:pPr marL="274320" indent="-274320">
              <a:buClr>
                <a:schemeClr val="accent1">
                  <a:lumMod val="50000"/>
                </a:schemeClr>
              </a:buClr>
              <a:defRPr/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«Перевір себе» </a:t>
            </a:r>
            <a:r>
              <a:rPr lang="uk-UA" sz="1600" dirty="0">
                <a:latin typeface="Calibri" pitchFamily="34" charset="0"/>
                <a:cs typeface="Calibri" pitchFamily="34" charset="0"/>
              </a:rPr>
              <a:t>(узагальнення й систематизація)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204864"/>
            <a:ext cx="828092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6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uk-UA" sz="6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76470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ГАЛУЗЕВЕ ІН – СИНТЕЗ: ІУ + ВІ + ГО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59" cy="56166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контент-орієнтований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діяльнісно-орієнтований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ціннісно-смисловий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ІНТЕГРУВАТИ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збірка з однакових пазлів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додавання до одного головного предмета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об’єднання навколо тем, проблем чи категорій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ДС</a:t>
            </a:r>
            <a:r>
              <a:rPr lang="uk-UA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uk-UA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НАСКРІЗНІ ЛІНІЇ = </a:t>
            </a:r>
            <a:r>
              <a:rPr lang="uk-UA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ЗМІСТОУТВОРЕННЯ</a:t>
            </a:r>
          </a:p>
          <a:p>
            <a:pPr>
              <a:buFont typeface="Wingdings" pitchFamily="2" charset="2"/>
              <a:buChar char="§"/>
            </a:pPr>
            <a:r>
              <a:rPr lang="uk-UA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людина і природа </a:t>
            </a:r>
          </a:p>
          <a:p>
            <a:pPr>
              <a:buFont typeface="Wingdings" pitchFamily="2" charset="2"/>
              <a:buChar char="§"/>
            </a:pPr>
            <a:r>
              <a:rPr lang="uk-UA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людина і світ матеріальних речей </a:t>
            </a:r>
          </a:p>
          <a:p>
            <a:pPr>
              <a:buFont typeface="Wingdings" pitchFamily="2" charset="2"/>
              <a:buChar char="§"/>
            </a:pPr>
            <a:r>
              <a:rPr lang="uk-UA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людина і суспільство </a:t>
            </a:r>
          </a:p>
          <a:p>
            <a:pPr>
              <a:buFont typeface="Wingdings" pitchFamily="2" charset="2"/>
              <a:buChar char="§"/>
            </a:pPr>
            <a:r>
              <a:rPr lang="uk-UA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людина і влада </a:t>
            </a:r>
          </a:p>
          <a:p>
            <a:pPr>
              <a:buFont typeface="Wingdings" pitchFamily="2" charset="2"/>
              <a:buChar char="§"/>
            </a:pPr>
            <a:r>
              <a:rPr lang="uk-UA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людина і світ уявлень та ідей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Integration tools icon Vector Images, Royalty-free Integration tools icon  Vectors | Depositphotos®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052736"/>
            <a:ext cx="1879873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9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681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uk-UA" altLang="zh-CN" sz="24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     </a:t>
            </a:r>
            <a:r>
              <a:rPr lang="uk-UA" altLang="zh-CN" sz="28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Особливості інтегрованого курсу ДІС</a:t>
            </a:r>
            <a:endParaRPr lang="ru-RU" altLang="zh-CN" sz="2800" b="1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052736"/>
            <a:ext cx="4392488" cy="56166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uk-UA" sz="7200" dirty="0" smtClean="0"/>
              <a:t>курс </a:t>
            </a:r>
            <a:r>
              <a:rPr lang="uk-UA" sz="7200" dirty="0"/>
              <a:t>інтегрує історію України, всесвітню історії та громадянську </a:t>
            </a:r>
            <a:r>
              <a:rPr lang="uk-UA" sz="7200" dirty="0" smtClean="0"/>
              <a:t>освіту (про це свідчить назва </a:t>
            </a:r>
            <a:r>
              <a:rPr lang="uk-UA" sz="7200" dirty="0"/>
              <a:t>та зміст </a:t>
            </a:r>
            <a:r>
              <a:rPr lang="uk-UA" sz="7200" dirty="0" smtClean="0"/>
              <a:t>програми) </a:t>
            </a:r>
            <a:endParaRPr lang="ru-RU" sz="7200" dirty="0"/>
          </a:p>
          <a:p>
            <a:pPr>
              <a:buFont typeface="Wingdings" pitchFamily="2" charset="2"/>
              <a:buChar char="§"/>
            </a:pPr>
            <a:r>
              <a:rPr lang="uk-UA" sz="7200" dirty="0" smtClean="0"/>
              <a:t>зміст побудований на </a:t>
            </a:r>
            <a:r>
              <a:rPr lang="uk-UA" sz="7200" dirty="0"/>
              <a:t>основі міжпредметної,  внутрішньогалузевої і міжгалузевої </a:t>
            </a:r>
            <a:r>
              <a:rPr lang="uk-UA" sz="7200" dirty="0" smtClean="0"/>
              <a:t>інтеграції</a:t>
            </a:r>
          </a:p>
          <a:p>
            <a:pPr>
              <a:buFont typeface="Wingdings" pitchFamily="2" charset="2"/>
              <a:buChar char="§"/>
            </a:pPr>
            <a:r>
              <a:rPr lang="uk-UA" sz="7200" dirty="0" smtClean="0"/>
              <a:t>громадянознавчий складник програми розкривається, конкретизується на </a:t>
            </a:r>
            <a:r>
              <a:rPr lang="uk-UA" sz="7200" dirty="0"/>
              <a:t>прикладах </a:t>
            </a:r>
            <a:r>
              <a:rPr lang="uk-UA" sz="7200" dirty="0" smtClean="0"/>
              <a:t> </a:t>
            </a:r>
            <a:r>
              <a:rPr lang="uk-UA" sz="7200" dirty="0"/>
              <a:t>історичного </a:t>
            </a:r>
            <a:r>
              <a:rPr lang="uk-UA" sz="7200" dirty="0" smtClean="0"/>
              <a:t>матеріалу </a:t>
            </a:r>
            <a:r>
              <a:rPr lang="uk-UA" sz="7200" dirty="0"/>
              <a:t>–</a:t>
            </a:r>
            <a:r>
              <a:rPr lang="uk-UA" sz="7200" dirty="0" smtClean="0"/>
              <a:t> це збагачує й </a:t>
            </a:r>
            <a:r>
              <a:rPr lang="uk-UA" sz="7200" dirty="0"/>
              <a:t>урізноманітнює матеріал, </a:t>
            </a:r>
            <a:r>
              <a:rPr lang="uk-UA" sz="7200" dirty="0" smtClean="0"/>
              <a:t>дає </a:t>
            </a:r>
            <a:r>
              <a:rPr lang="uk-UA" sz="7200" dirty="0"/>
              <a:t>змогу </a:t>
            </a:r>
            <a:r>
              <a:rPr lang="uk-UA" sz="7200" dirty="0" smtClean="0"/>
              <a:t>учням </a:t>
            </a:r>
            <a:r>
              <a:rPr lang="uk-UA" sz="7200" dirty="0"/>
              <a:t>цілісно подивитись на людину і суспільство у послідовному розвитку – в минулому, сьогоденні і </a:t>
            </a:r>
            <a:r>
              <a:rPr lang="uk-UA" sz="7200" dirty="0" smtClean="0"/>
              <a:t>майбутньому</a:t>
            </a:r>
          </a:p>
          <a:p>
            <a:pPr>
              <a:buFont typeface="Wingdings" pitchFamily="2" charset="2"/>
              <a:buChar char="§"/>
            </a:pPr>
            <a:r>
              <a:rPr lang="uk-UA" sz="7200" dirty="0" smtClean="0"/>
              <a:t>інтеграція </a:t>
            </a:r>
            <a:r>
              <a:rPr lang="uk-UA" sz="7200" dirty="0"/>
              <a:t>як основа досягнення очікуваних результатів відбувається </a:t>
            </a:r>
            <a:r>
              <a:rPr lang="uk-UA" sz="7200" dirty="0" smtClean="0"/>
              <a:t>і через </a:t>
            </a:r>
            <a:r>
              <a:rPr lang="uk-UA" sz="7200" dirty="0"/>
              <a:t>зміст, </a:t>
            </a:r>
            <a:r>
              <a:rPr lang="uk-UA" sz="7200" dirty="0" smtClean="0"/>
              <a:t>і через </a:t>
            </a:r>
            <a:r>
              <a:rPr lang="uk-UA" sz="7200" dirty="0"/>
              <a:t>види діяльності </a:t>
            </a:r>
            <a:r>
              <a:rPr lang="uk-UA" sz="7200" dirty="0" smtClean="0"/>
              <a:t>учнів</a:t>
            </a:r>
          </a:p>
          <a:p>
            <a:pPr>
              <a:buFont typeface="Wingdings" pitchFamily="2" charset="2"/>
              <a:buChar char="§"/>
            </a:pPr>
            <a:r>
              <a:rPr lang="uk-UA" sz="7200" dirty="0" smtClean="0"/>
              <a:t>підходи </a:t>
            </a:r>
            <a:r>
              <a:rPr lang="uk-UA" sz="7200" dirty="0"/>
              <a:t>до реалізації </a:t>
            </a:r>
            <a:r>
              <a:rPr lang="uk-UA" sz="7200" dirty="0" smtClean="0"/>
              <a:t>інтеграції різні в </a:t>
            </a:r>
            <a:r>
              <a:rPr lang="uk-UA" sz="7200" dirty="0"/>
              <a:t>5 та 6 </a:t>
            </a:r>
            <a:r>
              <a:rPr lang="uk-UA" sz="7200" dirty="0" smtClean="0"/>
              <a:t>класі; спільне </a:t>
            </a:r>
            <a:r>
              <a:rPr lang="uk-UA" sz="7200" dirty="0"/>
              <a:t>–</a:t>
            </a:r>
            <a:r>
              <a:rPr lang="uk-UA" sz="7200" dirty="0" smtClean="0"/>
              <a:t> </a:t>
            </a:r>
            <a:r>
              <a:rPr lang="uk-UA" sz="7200" dirty="0"/>
              <a:t>інтеграція відбувається навколо наскрізних для історії і громадянської освіти понять і </a:t>
            </a:r>
            <a:r>
              <a:rPr lang="uk-UA" sz="7200" dirty="0" smtClean="0"/>
              <a:t>вмінь</a:t>
            </a:r>
            <a:endParaRPr lang="ru-RU" sz="7200" dirty="0"/>
          </a:p>
          <a:p>
            <a:pPr>
              <a:buFont typeface="Wingdings" pitchFamily="2" charset="2"/>
              <a:buChar char="§"/>
            </a:pPr>
            <a:endParaRPr lang="ru-RU" sz="3600" dirty="0"/>
          </a:p>
          <a:p>
            <a:pPr marL="0" indent="0">
              <a:buNone/>
            </a:pPr>
            <a:r>
              <a:rPr lang="uk-UA" sz="3600" dirty="0" smtClean="0"/>
              <a:t> </a:t>
            </a:r>
            <a:endParaRPr lang="ru-RU" sz="3600" dirty="0"/>
          </a:p>
          <a:p>
            <a:endParaRPr lang="uk-UA" altLang="zh-CN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uk-UA" altLang="zh-CN" sz="2400" dirty="0" smtClean="0"/>
          </a:p>
          <a:p>
            <a:pPr algn="r" eaLnBrk="1" hangingPunct="1">
              <a:buNone/>
            </a:pPr>
            <a:endParaRPr lang="uk-UA" altLang="zh-CN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zh-CN" sz="2400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803234" y="1549699"/>
            <a:ext cx="4019941" cy="483743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34" y="1569197"/>
            <a:ext cx="1571625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59" y="3399491"/>
            <a:ext cx="14954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07" y="1569197"/>
            <a:ext cx="20097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49" y="4923491"/>
            <a:ext cx="1292822" cy="135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67" y="4775051"/>
            <a:ext cx="1654940" cy="150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96405" y="3937299"/>
            <a:ext cx="2872292" cy="2785072"/>
          </a:xfrm>
          <a:prstGeom prst="rect">
            <a:avLst/>
          </a:prstGeom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745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5 </a:t>
            </a:r>
            <a:r>
              <a:rPr lang="uk-UA" sz="2800" b="1" dirty="0"/>
              <a:t>клас – курс пропедевтичний (вступний) </a:t>
            </a:r>
            <a:br>
              <a:rPr lang="uk-UA" sz="2800" b="1" dirty="0"/>
            </a:br>
            <a:r>
              <a:rPr lang="uk-UA" altLang="zh-CN" sz="28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     </a:t>
            </a:r>
            <a:endParaRPr lang="ru-RU" altLang="zh-CN" sz="2800" b="1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3" y="903642"/>
            <a:ext cx="6120680" cy="569309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3"/>
              </a:buClr>
              <a:buFont typeface="Wingdings" pitchFamily="2" charset="2"/>
              <a:buChar char="ü"/>
            </a:pPr>
            <a:r>
              <a:rPr lang="uk-UA" sz="2000" dirty="0"/>
              <a:t>формування в учнів </a:t>
            </a:r>
            <a:r>
              <a:rPr lang="uk-UA" sz="2000" b="1" i="1" dirty="0"/>
              <a:t>початкових</a:t>
            </a:r>
            <a:r>
              <a:rPr lang="uk-UA" sz="2000" dirty="0"/>
              <a:t> уявлень про минуле й сьогодення, </a:t>
            </a:r>
            <a:r>
              <a:rPr lang="uk-UA" sz="2000" b="1" i="1" dirty="0"/>
              <a:t>елементарних</a:t>
            </a:r>
            <a:r>
              <a:rPr lang="uk-UA" sz="2000" dirty="0"/>
              <a:t> умінь роботи з різними джерелами</a:t>
            </a:r>
            <a:endParaRPr lang="ru-RU" sz="2000" dirty="0"/>
          </a:p>
          <a:p>
            <a:pPr algn="just">
              <a:buClr>
                <a:schemeClr val="accent3"/>
              </a:buClr>
              <a:buFont typeface="Wingdings" pitchFamily="2" charset="2"/>
              <a:buChar char="ü"/>
            </a:pPr>
            <a:r>
              <a:rPr lang="uk-UA" sz="2000" b="1" i="1" dirty="0"/>
              <a:t>фрагментарне</a:t>
            </a:r>
            <a:r>
              <a:rPr lang="uk-UA" sz="2000" dirty="0"/>
              <a:t> дослідження історичних подій,  явищ, процесів</a:t>
            </a:r>
            <a:endParaRPr lang="ru-RU" sz="2000" dirty="0"/>
          </a:p>
          <a:p>
            <a:pPr algn="just">
              <a:buClr>
                <a:schemeClr val="accent3"/>
              </a:buClr>
              <a:buFont typeface="Wingdings" pitchFamily="2" charset="2"/>
              <a:buChar char="ü"/>
            </a:pPr>
            <a:r>
              <a:rPr lang="uk-UA" sz="2000" dirty="0"/>
              <a:t>дотримання </a:t>
            </a:r>
            <a:r>
              <a:rPr lang="uk-UA" sz="2000" b="1" i="1" dirty="0"/>
              <a:t>наступності </a:t>
            </a:r>
            <a:r>
              <a:rPr lang="uk-UA" sz="2000" dirty="0"/>
              <a:t>та </a:t>
            </a:r>
            <a:r>
              <a:rPr lang="uk-UA" sz="2000" b="1" i="1" dirty="0"/>
              <a:t>поступовості</a:t>
            </a:r>
            <a:r>
              <a:rPr lang="uk-UA" sz="2000" dirty="0"/>
              <a:t> у формуванні уявлень і вмінь учнів</a:t>
            </a:r>
            <a:endParaRPr lang="ru-RU" sz="2000" dirty="0"/>
          </a:p>
          <a:p>
            <a:pPr algn="just">
              <a:buClr>
                <a:schemeClr val="accent3"/>
              </a:buClr>
              <a:buFont typeface="Wingdings" pitchFamily="2" charset="2"/>
              <a:buChar char="ü"/>
            </a:pPr>
            <a:r>
              <a:rPr lang="uk-UA" sz="2000" dirty="0"/>
              <a:t>орієнтація логіки розгортання курсу, як і відібраного змісту на </a:t>
            </a:r>
            <a:r>
              <a:rPr lang="uk-UA" sz="2000" b="1" i="1" dirty="0"/>
              <a:t>розвиток інтересу </a:t>
            </a:r>
            <a:r>
              <a:rPr lang="uk-UA" sz="2000" dirty="0"/>
              <a:t>учнів до предмета і </a:t>
            </a:r>
            <a:r>
              <a:rPr lang="uk-UA" sz="2000" b="1" i="1" dirty="0"/>
              <a:t>мотивації</a:t>
            </a:r>
            <a:r>
              <a:rPr lang="uk-UA" sz="2000" dirty="0"/>
              <a:t> до його вивчення</a:t>
            </a:r>
            <a:endParaRPr lang="ru-RU" sz="2000" dirty="0"/>
          </a:p>
          <a:p>
            <a:pPr algn="just">
              <a:buClr>
                <a:schemeClr val="accent3"/>
              </a:buClr>
              <a:buFont typeface="Wingdings" pitchFamily="2" charset="2"/>
              <a:buChar char="ü"/>
            </a:pPr>
            <a:r>
              <a:rPr lang="uk-UA" sz="2000" dirty="0" smtClean="0"/>
              <a:t>включені </a:t>
            </a:r>
            <a:r>
              <a:rPr lang="uk-UA" sz="2000" dirty="0"/>
              <a:t>у зміст програми історичні події, персонажі, громадянознавчі поняття тощо збалансовані як з погляду загальної / регіональної історії та сучасного життя суспільства, так і полікультурності, багатоперспективності минулого й </a:t>
            </a:r>
            <a:r>
              <a:rPr lang="uk-UA" sz="2000" dirty="0" smtClean="0"/>
              <a:t>сьогодення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ü"/>
            </a:pPr>
            <a:r>
              <a:rPr lang="uk-UA" sz="2000" dirty="0"/>
              <a:t>історичний та громадянознавчий складники тісно переплетені в навчальному матеріалі</a:t>
            </a:r>
          </a:p>
          <a:p>
            <a:pPr>
              <a:buClr>
                <a:schemeClr val="accent3"/>
              </a:buClr>
              <a:buFont typeface="Wingdings" pitchFamily="2" charset="2"/>
              <a:buChar char="ü"/>
            </a:pPr>
            <a:endParaRPr lang="ru-RU" sz="2000" dirty="0"/>
          </a:p>
          <a:p>
            <a:pPr marL="0" indent="0" eaLnBrk="1" hangingPunct="1">
              <a:buNone/>
            </a:pPr>
            <a:endParaRPr lang="uk-UA" altLang="zh-CN" sz="2400" dirty="0" smtClean="0"/>
          </a:p>
          <a:p>
            <a:pPr algn="r" eaLnBrk="1" hangingPunct="1">
              <a:buNone/>
            </a:pPr>
            <a:endParaRPr lang="uk-UA" altLang="zh-CN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zh-CN" sz="2400" dirty="0" smtClean="0"/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467544" y="1124744"/>
            <a:ext cx="432048" cy="46143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89">
            <a:extLst>
              <a:ext uri="{FF2B5EF4-FFF2-40B4-BE49-F238E27FC236}">
                <a16:creationId xmlns:a16="http://schemas.microsoft.com/office/drawing/2014/main" xmlns="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2" name="Rectangle 91">
            <a:extLst>
              <a:ext uri="{FF2B5EF4-FFF2-40B4-BE49-F238E27FC236}">
                <a16:creationId xmlns:a16="http://schemas.microsoft.com/office/drawing/2014/main" xmlns="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3" name="Rectangle 93">
            <a:extLst>
              <a:ext uri="{FF2B5EF4-FFF2-40B4-BE49-F238E27FC236}">
                <a16:creationId xmlns:a16="http://schemas.microsoft.com/office/drawing/2014/main" xmlns="" id="{2C2491BB-3AB7-4594-ACB3-333FD06CC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8743" y="699899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42" y="1359978"/>
            <a:ext cx="3892323" cy="493853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 kern="1200" dirty="0">
                <a:latin typeface="+mj-lt"/>
                <a:ea typeface="+mj-ea"/>
                <a:cs typeface="+mj-cs"/>
              </a:rPr>
              <a:t/>
            </a:r>
            <a:br>
              <a:rPr lang="en-US" sz="3400" b="1" kern="1200" dirty="0">
                <a:latin typeface="+mj-lt"/>
                <a:ea typeface="+mj-ea"/>
                <a:cs typeface="+mj-cs"/>
              </a:rPr>
            </a:br>
            <a:r>
              <a:rPr lang="uk-UA" sz="3400" b="1" kern="1200" dirty="0" smtClean="0">
                <a:latin typeface="+mj-lt"/>
                <a:ea typeface="+mj-ea"/>
                <a:cs typeface="+mj-cs"/>
              </a:rPr>
              <a:t>М</a:t>
            </a:r>
            <a:r>
              <a:rPr lang="uk-UA" sz="3200" b="1" kern="1200" dirty="0" smtClean="0">
                <a:latin typeface="+mj-lt"/>
                <a:ea typeface="+mj-ea"/>
                <a:cs typeface="+mj-cs"/>
              </a:rPr>
              <a:t>одельна навчальна програма інтегрованого курсу </a:t>
            </a:r>
            <a:br>
              <a:rPr lang="uk-UA" sz="3200" b="1" kern="1200" dirty="0" smtClean="0">
                <a:latin typeface="+mj-lt"/>
                <a:ea typeface="+mj-ea"/>
                <a:cs typeface="+mj-cs"/>
              </a:rPr>
            </a:br>
            <a:r>
              <a:rPr lang="uk-UA" sz="3200" b="1" kern="1200" dirty="0" smtClean="0">
                <a:latin typeface="+mj-lt"/>
                <a:ea typeface="+mj-ea"/>
                <a:cs typeface="+mj-cs"/>
              </a:rPr>
              <a:t>«Досліджуємо історію та суспільство»</a:t>
            </a:r>
            <a:r>
              <a:rPr lang="uk-UA" sz="3200" kern="1200" dirty="0" smtClean="0">
                <a:latin typeface="+mj-lt"/>
                <a:ea typeface="+mj-ea"/>
                <a:cs typeface="+mj-cs"/>
              </a:rPr>
              <a:t> (5 клас</a:t>
            </a:r>
            <a:r>
              <a:rPr lang="en-US" sz="3200" kern="1200" dirty="0" smtClean="0">
                <a:latin typeface="+mj-lt"/>
                <a:ea typeface="+mj-ea"/>
                <a:cs typeface="+mj-cs"/>
              </a:rPr>
              <a:t>)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/>
            </a:r>
            <a:br>
              <a:rPr lang="en-US" sz="3200" kern="1200" dirty="0">
                <a:latin typeface="+mj-lt"/>
                <a:ea typeface="+mj-ea"/>
                <a:cs typeface="+mj-cs"/>
              </a:rPr>
            </a:b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24" name="Rectangle 95">
            <a:extLst>
              <a:ext uri="{FF2B5EF4-FFF2-40B4-BE49-F238E27FC236}">
                <a16:creationId xmlns:a16="http://schemas.microsoft.com/office/drawing/2014/main" xmlns="" id="{99B60357-232D-4489-8786-BF4E4F74BA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898313"/>
            <a:ext cx="32988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l="14510" r="21703" b="-2"/>
          <a:stretch/>
        </p:blipFill>
        <p:spPr bwMode="auto">
          <a:xfrm>
            <a:off x="1619672" y="50591"/>
            <a:ext cx="1656184" cy="1218169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t="602" r="-3" b="5211"/>
          <a:stretch/>
        </p:blipFill>
        <p:spPr bwMode="auto">
          <a:xfrm>
            <a:off x="1143" y="0"/>
            <a:ext cx="1762545" cy="1268761"/>
          </a:xfrm>
          <a:prstGeom prst="rect">
            <a:avLst/>
          </a:prstGeom>
          <a:noFill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l="6099" r="15778" b="-1"/>
          <a:stretch/>
        </p:blipFill>
        <p:spPr bwMode="auto">
          <a:xfrm>
            <a:off x="3347864" y="13775"/>
            <a:ext cx="1872208" cy="1129145"/>
          </a:xfrm>
          <a:prstGeom prst="rect">
            <a:avLst/>
          </a:prstGeom>
          <a:noFill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5" cstate="print"/>
          <a:srcRect l="18310" r="15169" b="-2"/>
          <a:stretch/>
        </p:blipFill>
        <p:spPr bwMode="auto">
          <a:xfrm>
            <a:off x="5292080" y="-27231"/>
            <a:ext cx="1728192" cy="1153111"/>
          </a:xfrm>
          <a:prstGeom prst="rect">
            <a:avLst/>
          </a:prstGeom>
          <a:noFill/>
        </p:spPr>
      </p:pic>
      <p:sp>
        <p:nvSpPr>
          <p:cNvPr id="21" name="Содержимое 20"/>
          <p:cNvSpPr>
            <a:spLocks noGrp="1"/>
          </p:cNvSpPr>
          <p:nvPr>
            <p:ph sz="half" idx="2"/>
          </p:nvPr>
        </p:nvSpPr>
        <p:spPr>
          <a:xfrm>
            <a:off x="4211959" y="1359978"/>
            <a:ext cx="4312533" cy="4877334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A53010"/>
              </a:buClr>
            </a:pPr>
            <a:endParaRPr lang="en-US" sz="1300" b="1" dirty="0"/>
          </a:p>
          <a:p>
            <a:pPr marL="0" indent="0">
              <a:buClr>
                <a:srgbClr val="A53010"/>
              </a:buClr>
              <a:buNone/>
            </a:pPr>
            <a:r>
              <a:rPr lang="uk-UA" sz="1800" b="1" dirty="0" smtClean="0"/>
              <a:t>ВСТУП</a:t>
            </a:r>
          </a:p>
          <a:p>
            <a:pPr marL="0" indent="0">
              <a:buClr>
                <a:srgbClr val="A53010"/>
              </a:buClr>
              <a:buNone/>
            </a:pPr>
            <a:r>
              <a:rPr lang="uk-UA" sz="1800" b="1" dirty="0" smtClean="0"/>
              <a:t>Розділ 1. ІСТОРИЧНИЙ ЧАС І ПРОСТІР: </a:t>
            </a:r>
          </a:p>
          <a:p>
            <a:pPr marL="0" indent="0" algn="ctr">
              <a:buClr>
                <a:srgbClr val="A53010"/>
              </a:buClr>
              <a:buNone/>
            </a:pPr>
            <a:r>
              <a:rPr lang="uk-UA" sz="1800" b="1" i="1" dirty="0" smtClean="0"/>
              <a:t>Де і Коли</a:t>
            </a:r>
          </a:p>
          <a:p>
            <a:pPr marL="0" indent="0">
              <a:buClr>
                <a:srgbClr val="A53010"/>
              </a:buClr>
              <a:buNone/>
            </a:pPr>
            <a:r>
              <a:rPr lang="uk-UA" sz="1800" b="1" dirty="0" smtClean="0"/>
              <a:t>Розділ 2. ДЖЕРЕЛА ІНФОРМАЦІЇ. ІСТОРИЧНІ ДЖЕРЕЛА</a:t>
            </a:r>
          </a:p>
          <a:p>
            <a:pPr marL="0" indent="0" algn="ctr">
              <a:buClr>
                <a:srgbClr val="A53010"/>
              </a:buClr>
              <a:buNone/>
            </a:pPr>
            <a:r>
              <a:rPr lang="uk-UA" sz="1800" b="1" i="1" dirty="0" smtClean="0"/>
              <a:t>Як вивчається</a:t>
            </a:r>
          </a:p>
          <a:p>
            <a:pPr marL="0" indent="0">
              <a:buClr>
                <a:srgbClr val="A53010"/>
              </a:buClr>
              <a:buNone/>
            </a:pPr>
            <a:r>
              <a:rPr lang="uk-UA" sz="1800" b="1" dirty="0" smtClean="0"/>
              <a:t>Розділ 3. МАНДРІВКИ  У МИНУЛЕ УКРАЇНИ </a:t>
            </a:r>
          </a:p>
          <a:p>
            <a:pPr marL="0" indent="0" algn="ctr">
              <a:buClr>
                <a:srgbClr val="A53010"/>
              </a:buClr>
              <a:buNone/>
            </a:pPr>
            <a:r>
              <a:rPr lang="uk-UA" sz="1800" b="1" i="1" dirty="0" smtClean="0"/>
              <a:t>Що вивчається</a:t>
            </a:r>
          </a:p>
          <a:p>
            <a:pPr marL="0" indent="0">
              <a:buClr>
                <a:srgbClr val="A53010"/>
              </a:buClr>
              <a:buNone/>
            </a:pPr>
            <a:r>
              <a:rPr lang="uk-UA" sz="1800" b="1" dirty="0" smtClean="0"/>
              <a:t>Розділ 4. ІСТОРІЯ НАВКОЛО НАС</a:t>
            </a:r>
          </a:p>
          <a:p>
            <a:pPr marL="0" indent="0" algn="ctr">
              <a:buClr>
                <a:srgbClr val="A53010"/>
              </a:buClr>
              <a:buNone/>
            </a:pPr>
            <a:r>
              <a:rPr lang="uk-UA" sz="1800" b="1" i="1" dirty="0" smtClean="0"/>
              <a:t>Як улаштоване і розвивається  </a:t>
            </a:r>
          </a:p>
          <a:p>
            <a:pPr marL="0" indent="0">
              <a:buClr>
                <a:srgbClr val="A53010"/>
              </a:buClr>
              <a:buNone/>
            </a:pPr>
            <a:r>
              <a:rPr lang="uk-UA" sz="1800" b="1" dirty="0" smtClean="0"/>
              <a:t>Розділ 5. РОЗМАЇТТЯ УКРАЇНИ</a:t>
            </a:r>
          </a:p>
          <a:p>
            <a:pPr marL="0" indent="0" algn="ctr">
              <a:buClr>
                <a:srgbClr val="A53010"/>
              </a:buClr>
              <a:buNone/>
            </a:pPr>
            <a:r>
              <a:rPr lang="uk-UA" sz="1800" b="1" i="1" dirty="0" smtClean="0"/>
              <a:t>Як улаштоване і розвивається</a:t>
            </a:r>
          </a:p>
          <a:p>
            <a:endParaRPr lang="en-US" sz="1600" dirty="0"/>
          </a:p>
          <a:p>
            <a:pPr marL="0" indent="0" algn="ctr">
              <a:buClr>
                <a:srgbClr val="A53010"/>
              </a:buClr>
              <a:buNone/>
            </a:pPr>
            <a:endParaRPr lang="en-US" sz="1800" b="1" i="1" dirty="0"/>
          </a:p>
          <a:p>
            <a:pPr marL="0" indent="0">
              <a:buClr>
                <a:srgbClr val="A53010"/>
              </a:buClr>
              <a:buNone/>
            </a:pPr>
            <a:endParaRPr lang="en-US" sz="1300" b="1" dirty="0"/>
          </a:p>
          <a:p>
            <a:pPr>
              <a:buClr>
                <a:srgbClr val="A53010"/>
              </a:buClr>
            </a:pPr>
            <a:endParaRPr lang="en-US" sz="1300" b="1" dirty="0"/>
          </a:p>
          <a:p>
            <a:endParaRPr lang="en-US" sz="1300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F085D7B9-E066-4923-8CB7-294BF3062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524493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25443840-A796-4C43-8DC1-1B738EFEC5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51930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020272" y="95575"/>
            <a:ext cx="2115749" cy="957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82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2068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uk-UA" altLang="zh-CN" sz="20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    Громадянознавчий складник у підручнику для 5 класу </a:t>
            </a:r>
            <a:endParaRPr lang="ru-RU" altLang="zh-CN" sz="2000" b="1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17582"/>
            <a:ext cx="8713788" cy="5779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endParaRPr lang="uk-UA" altLang="zh-CN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uk-UA" altLang="zh-CN" sz="2400" dirty="0" smtClean="0"/>
          </a:p>
          <a:p>
            <a:pPr algn="r" eaLnBrk="1" hangingPunct="1">
              <a:buNone/>
            </a:pPr>
            <a:endParaRPr lang="uk-UA" altLang="zh-CN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zh-CN" sz="24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143655"/>
              </p:ext>
            </p:extLst>
          </p:nvPr>
        </p:nvGraphicFramePr>
        <p:xfrm>
          <a:off x="179512" y="692696"/>
          <a:ext cx="8856984" cy="5955594"/>
        </p:xfrm>
        <a:graphic>
          <a:graphicData uri="http://schemas.openxmlformats.org/drawingml/2006/table">
            <a:tbl>
              <a:tblPr firstRow="1" firstCol="1" bandRow="1"/>
              <a:tblGrid>
                <a:gridCol w="2582889"/>
                <a:gridCol w="2457671"/>
                <a:gridCol w="3816424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Спосіб </a:t>
                      </a:r>
                      <a:r>
                        <a:rPr lang="uk-UA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інтеграції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07" marR="38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Приклади тем (параграфів)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07" marR="38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Питання теми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07" marR="38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209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«вкраплення» </a:t>
                      </a:r>
                      <a:r>
                        <a:rPr lang="uk-UA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громадянознавчих понять і сюжетів в теми історичного змісту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07" marR="38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§ 4. Як пов’язані історія і простір 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07" marR="38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Яким є простір життєдіяльності людини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Що розуміють під простором у географії та історії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Як пов’язані людина і довкілля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07" marR="38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94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§ 21. Як змінювалися село і місто від минулого до тепер 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07" marR="38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Як жили мешканці села в минулому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Як жили люди в містах </a:t>
                      </a:r>
                      <a:endParaRPr lang="uk-UA" sz="16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Як розвиваються сучасні села і міста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07" marR="38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7548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комбінування</a:t>
                      </a:r>
                      <a:r>
                        <a:rPr lang="uk-UA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uk-UA" sz="20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</a:t>
                      </a:r>
                      <a:r>
                        <a:rPr lang="uk-UA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темах історичних та громадянознавчих знань (понять) і вмінь (змішаний зміст)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07" marR="38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§ 1. Як люди живуть у спільнотах і суспільстві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07" marR="38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Чому кожна людина неповторна особистість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Що об’єднує людей у спільноти і суспільство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07" marR="38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32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§ 19. Коли і як утворилася сучасна Українська держава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07" marR="38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Що таке незалежність держави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Як розпочалась історія суверенної України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Як громадяни шанують державну незалежність нашої держави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07" marR="38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1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6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3" y="969718"/>
            <a:ext cx="2925268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0" y="1904673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E6850-5A11-39F6-20CC-6258856E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6"/>
            <a:ext cx="2565775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uk-UA" sz="3600" b="1" dirty="0">
                <a:solidFill>
                  <a:srgbClr val="FFFFFF"/>
                </a:solidFill>
              </a:rPr>
              <a:t>Модельна програма «Досліджуємо історію і суспільство» </a:t>
            </a:r>
            <a:br>
              <a:rPr lang="uk-UA" sz="3600" b="1" dirty="0">
                <a:solidFill>
                  <a:srgbClr val="FFFFFF"/>
                </a:solidFill>
              </a:rPr>
            </a:br>
            <a:r>
              <a:rPr lang="uk-UA" sz="3600" b="1" dirty="0">
                <a:solidFill>
                  <a:srgbClr val="FFFFFF"/>
                </a:solidFill>
              </a:rPr>
              <a:t>(6 </a:t>
            </a:r>
            <a:r>
              <a:rPr lang="uk-UA" sz="3700" b="1" dirty="0">
                <a:solidFill>
                  <a:srgbClr val="FFFFFF"/>
                </a:solidFill>
              </a:rPr>
              <a:t>клас</a:t>
            </a:r>
            <a:r>
              <a:rPr lang="uk-UA" sz="3700" b="1" dirty="0" smtClean="0">
                <a:solidFill>
                  <a:srgbClr val="FFFFFF"/>
                </a:solidFill>
              </a:rPr>
              <a:t>) </a:t>
            </a:r>
            <a:endParaRPr lang="en-GB" sz="3700" b="1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3FFD81-B4B4-EA66-0A7B-BDED3D88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715" y="649481"/>
            <a:ext cx="3167102" cy="5546047"/>
          </a:xfrm>
        </p:spPr>
        <p:txBody>
          <a:bodyPr anchor="ctr"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uk-UA" sz="24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endParaRPr lang="uk-UA" sz="2400" b="1" dirty="0" smtClean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uk-UA" sz="24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Розділ 1. Життя людей у первісні часи</a:t>
            </a:r>
            <a:endParaRPr lang="uk-UA" sz="2400" b="1" dirty="0" smtClean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uk-UA" sz="24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Розділ 2. </a:t>
            </a:r>
            <a:r>
              <a:rPr lang="uk-UA" sz="24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Цивілізації Давнього Сходу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uk-UA" sz="24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Розділ 3. </a:t>
            </a:r>
            <a:r>
              <a:rPr lang="uk-UA" sz="24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Антична грецька цивілізація та її сусіди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uk-UA" sz="24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Розділ 4. </a:t>
            </a:r>
            <a:r>
              <a:rPr lang="uk-UA" sz="24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Стародавній Рим та його сусіди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uk-UA" sz="24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Розділ 5. </a:t>
            </a:r>
            <a:r>
              <a:rPr lang="uk-UA" sz="24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Людина в природі, суспільстві, громаді, державі</a:t>
            </a:r>
          </a:p>
          <a:p>
            <a:endParaRPr lang="en-GB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7693F3-7F53-6B4B-1316-045826B12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126" y="980728"/>
            <a:ext cx="235206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0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848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altLang="zh-CN" sz="24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altLang="zh-CN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Особливості </a:t>
            </a:r>
            <a:r>
              <a:rPr lang="uk-UA" altLang="zh-CN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змісту в 6 </a:t>
            </a:r>
            <a:r>
              <a:rPr lang="uk-UA" altLang="zh-CN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класі</a:t>
            </a:r>
            <a:endParaRPr lang="ru-RU" altLang="zh-CN" sz="2800" b="1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025" y="720762"/>
            <a:ext cx="8883126" cy="587597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Clr>
                <a:schemeClr val="accent1"/>
              </a:buClr>
              <a:buNone/>
            </a:pPr>
            <a:r>
              <a:rPr lang="uk-UA" dirty="0" smtClean="0">
                <a:solidFill>
                  <a:srgbClr val="0070C0"/>
                </a:solidFill>
              </a:rPr>
              <a:t>історичний контекст – історія стародавнього світу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uk-UA" dirty="0" smtClean="0"/>
              <a:t>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sz="2600" dirty="0" smtClean="0"/>
              <a:t>важлива для формування в учнів основ розуміння історії людства, ціннісних орієнтацій, особистісних переконань, у ширшому значенні – основ загальної культури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sz="2600" dirty="0" smtClean="0"/>
              <a:t>дає </a:t>
            </a:r>
            <a:r>
              <a:rPr lang="uk-UA" sz="2600" dirty="0"/>
              <a:t>змогу учням зрозуміти перші етапи поступу людства, усвідомити безперервність, тяглість суспільних явищ, процесів, побачити </a:t>
            </a:r>
            <a:r>
              <a:rPr lang="uk-UA" sz="2600" dirty="0" smtClean="0"/>
              <a:t>полікультурність</a:t>
            </a:r>
            <a:r>
              <a:rPr lang="uk-UA" sz="2600" dirty="0"/>
              <a:t>, багатоперспективність розвитку давніх цивілізацій, робити аргументовані висновки про зв’язок минулого та </a:t>
            </a:r>
            <a:r>
              <a:rPr lang="uk-UA" sz="2600" dirty="0" smtClean="0"/>
              <a:t>сьогодення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sz="2600" dirty="0" smtClean="0"/>
              <a:t>на </a:t>
            </a:r>
            <a:r>
              <a:rPr lang="uk-UA" sz="2600" dirty="0"/>
              <a:t>матеріалі історії Стародавнього світу учні поглиблюють і вдосконалюють закладені у 5 класі наскрізні навички і компетентності через перенесення їх у більш складний історичний </a:t>
            </a:r>
            <a:r>
              <a:rPr lang="uk-UA" sz="2600" dirty="0" smtClean="0"/>
              <a:t>контекст 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uk-UA" dirty="0" smtClean="0">
                <a:solidFill>
                  <a:srgbClr val="0070C0"/>
                </a:solidFill>
              </a:rPr>
              <a:t>громадянознавчий зміст</a:t>
            </a:r>
            <a:r>
              <a:rPr lang="uk-UA" sz="2400" dirty="0" smtClean="0"/>
              <a:t> </a:t>
            </a:r>
          </a:p>
          <a:p>
            <a:pPr marL="0" indent="0" algn="ctr">
              <a:buClr>
                <a:schemeClr val="accent1"/>
              </a:buClr>
              <a:buNone/>
            </a:pPr>
            <a:endParaRPr lang="uk-UA" sz="24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sz="2600" dirty="0" smtClean="0"/>
              <a:t>через «вкраплення» та комбінування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sz="2600" dirty="0" smtClean="0"/>
              <a:t>шляхом </a:t>
            </a:r>
            <a:r>
              <a:rPr lang="uk-UA" sz="2600" dirty="0"/>
              <a:t>розкриття зв’язків минулого і сучасності на прикладах зміни найважливіших явищ і процесів суспільного життя (становлення людських спільнот, держави, права, демократії, прав людини, інституту громадянства, органів влади </a:t>
            </a:r>
            <a:r>
              <a:rPr lang="uk-UA" sz="2600" dirty="0" smtClean="0"/>
              <a:t>тощо)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sz="2600" dirty="0" smtClean="0"/>
              <a:t>через окремий </a:t>
            </a:r>
            <a:r>
              <a:rPr lang="uk-UA" sz="2600" dirty="0"/>
              <a:t>розділ V програми «Людина у довкіллі, суспільстві, державі в минулому і тепер», що підсумовує вивчення учнями інтегрованого курсу адаптаційного циклу, в якому превалює громадянознавчий зміст, а історичні поняття та окремі сюжети включені </a:t>
            </a:r>
            <a:r>
              <a:rPr lang="uk-UA" sz="2600" dirty="0" smtClean="0"/>
              <a:t>точково</a:t>
            </a:r>
            <a:endParaRPr lang="ru-RU" sz="2600" dirty="0"/>
          </a:p>
          <a:p>
            <a:pPr marL="0" indent="0" eaLnBrk="1" hangingPunct="1">
              <a:buNone/>
            </a:pPr>
            <a:endParaRPr lang="uk-UA" altLang="zh-CN" sz="2400" b="1" dirty="0" smtClean="0">
              <a:solidFill>
                <a:schemeClr val="accent3"/>
              </a:solidFill>
            </a:endParaRPr>
          </a:p>
          <a:p>
            <a:pPr algn="r" eaLnBrk="1" hangingPunct="1">
              <a:buNone/>
            </a:pPr>
            <a:endParaRPr lang="uk-UA" altLang="zh-CN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zh-CN" sz="2400" dirty="0" smtClean="0"/>
          </a:p>
        </p:txBody>
      </p:sp>
      <p:sp>
        <p:nvSpPr>
          <p:cNvPr id="7" name="Стрелка вниз 6"/>
          <p:cNvSpPr/>
          <p:nvPr/>
        </p:nvSpPr>
        <p:spPr>
          <a:xfrm>
            <a:off x="1187624" y="822957"/>
            <a:ext cx="363474" cy="57015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746020" y="3786086"/>
            <a:ext cx="363474" cy="57015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"/>
            <a:ext cx="9144000" cy="49173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altLang="zh-CN" sz="24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altLang="zh-CN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Громадянознавчий складник у </a:t>
            </a:r>
            <a:r>
              <a:rPr lang="uk-UA" altLang="zh-CN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програмі та підручнику для 6 </a:t>
            </a:r>
            <a:r>
              <a:rPr lang="uk-UA" altLang="zh-CN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класу</a:t>
            </a:r>
            <a:endParaRPr lang="ru-RU" altLang="zh-CN" sz="2200" b="1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17582"/>
            <a:ext cx="8713788" cy="577915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uk-UA" altLang="zh-CN" sz="2400" dirty="0" smtClean="0"/>
          </a:p>
          <a:p>
            <a:pPr algn="just" eaLnBrk="1" hangingPunct="1">
              <a:buNone/>
            </a:pPr>
            <a:endParaRPr lang="uk-UA" altLang="zh-CN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zh-CN" sz="24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894715"/>
              </p:ext>
            </p:extLst>
          </p:nvPr>
        </p:nvGraphicFramePr>
        <p:xfrm>
          <a:off x="70133" y="671252"/>
          <a:ext cx="8911495" cy="6048672"/>
        </p:xfrm>
        <a:graphic>
          <a:graphicData uri="http://schemas.openxmlformats.org/drawingml/2006/table">
            <a:tbl>
              <a:tblPr firstRow="1" firstCol="1" bandRow="1"/>
              <a:tblGrid>
                <a:gridCol w="346934"/>
                <a:gridCol w="3740025"/>
                <a:gridCol w="360040"/>
                <a:gridCol w="4464496"/>
              </a:tblGrid>
              <a:tr h="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8" marR="26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Розділ V. Людина у довкіллі, суспільстві, державі </a:t>
                      </a:r>
                      <a:r>
                        <a:rPr lang="uk-UA" sz="16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uk-UA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минулому і </a:t>
                      </a:r>
                      <a:r>
                        <a:rPr lang="uk-UA" sz="16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тепер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8" marR="26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8" marR="26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Розділ 5. Людина в природі, суспільстві, громаді, </a:t>
                      </a:r>
                      <a:r>
                        <a:rPr lang="uk-UA" sz="16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державі</a:t>
                      </a:r>
                      <a:r>
                        <a:rPr lang="uk-UA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8" marR="26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352">
                <a:tc vMerge="1"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1" marR="3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Вплив людини на довкілля в минулому і тепер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Сталий розвиток – від ідеї до повсякдення. Глобальні цілі і поведінка людини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8" marR="26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1" marR="3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§ 44–45. Як співіснують людина і природа від минулого дотепер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Як природа впливає на життя людини й суспільства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Яким є вплив людини на довкілля в минулому й тепер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Чому сталий розвиток важливий сьогодні і в майбутньому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Що таке Глобальні цілі сталого розвитку ООН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8" marR="26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84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Спільнота, громада в минулому і тепер. Самоврядування.  Громадські ініціативи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8" marR="26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§ 46. Яка роль громади в житті людей і суспільства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Чому громада важлива для людини в минулому й тепер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Що таке територіальна громада і місцеве самоврядування 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Навіщо потрібні громадянські ініціативи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8" marR="26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5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Шкільна спільнота. Правила та процедури освітнього закладу. Академічна доброчесність 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8" marR="26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§ 47. Як живе шкільна спільнота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Що розуміємо під шкільною спільнотою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Які правила і процедури існують у школі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Для чого потрібна академічна доброчесність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8" marR="26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24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Становлення прав людини. Права людини як загальнолюдська цінність.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Забезпечення прав дитини.  Правові способи захисту прав людини і прав дитини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8" marR="26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§ 48–49. Чому права людини є цінністю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Як відбувалося становлення прав людини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Чому права людини вважають загальнолюдською цінністю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Як у світі забезпечують права дитини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Як захистити права людини і права дитини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8" marR="26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3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Толерантність. Подолання дискримінації в минулому і тепер. Прояви мови ворожнечі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8" marR="26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§ 50. Як живе різноманітне суспільство</a:t>
                      </a:r>
                      <a:endParaRPr lang="ru-RU" sz="1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Чому важливо виявляти толерантність</a:t>
                      </a:r>
                      <a:endParaRPr lang="ru-RU" sz="1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Які прояви дискримінації в минулому й тепер</a:t>
                      </a:r>
                      <a:endParaRPr lang="ru-RU" sz="1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У чому загроза мови ворожнечі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8" marR="26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трелка углом 2"/>
          <p:cNvSpPr/>
          <p:nvPr/>
        </p:nvSpPr>
        <p:spPr>
          <a:xfrm>
            <a:off x="86127" y="671252"/>
            <a:ext cx="360247" cy="359036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>
            <a:off x="4165104" y="671252"/>
            <a:ext cx="360247" cy="359036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1546</Words>
  <Application>Microsoft Office PowerPoint</Application>
  <PresentationFormat>Экран (4:3)</PresentationFormat>
  <Paragraphs>212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宋体</vt:lpstr>
      <vt:lpstr>Arial</vt:lpstr>
      <vt:lpstr>Calibri</vt:lpstr>
      <vt:lpstr>Helvetica Neue Medium</vt:lpstr>
      <vt:lpstr>Times New Roman</vt:lpstr>
      <vt:lpstr>Wingdings</vt:lpstr>
      <vt:lpstr>Тема Office</vt:lpstr>
      <vt:lpstr>           Інтегровані курси громадянської  та історичної освітньої галузі  як засіб формування  громадянознавчих знань і вмінь учнів  Тетяна Ремех, завідувачка відділу суспільствознавчої освіти Інституту педагогіки НАПН України, кандидат педагогічних наук, вчитель-методист            </vt:lpstr>
      <vt:lpstr>ГАЛУЗЕВЕ ІН – СИНТЕЗ: ІУ + ВІ + ГО </vt:lpstr>
      <vt:lpstr>      Особливості інтегрованого курсу ДІС</vt:lpstr>
      <vt:lpstr> 5 клас – курс пропедевтичний (вступний)        </vt:lpstr>
      <vt:lpstr> Модельна навчальна програма інтегрованого курсу  «Досліджуємо історію та суспільство» (5 клас) </vt:lpstr>
      <vt:lpstr>     Громадянознавчий складник у підручнику для 5 класу </vt:lpstr>
      <vt:lpstr>Модельна програма «Досліджуємо історію і суспільство»  (6 клас) </vt:lpstr>
      <vt:lpstr> Особливості змісту в 6 класі</vt:lpstr>
      <vt:lpstr> Громадянознавчий складник у програмі та підручнику для 6 класу</vt:lpstr>
      <vt:lpstr>  Діяльнісна інтеграція</vt:lpstr>
      <vt:lpstr>      Обговорення і дискусії</vt:lpstr>
      <vt:lpstr>      Обговорення і дискусії: приклади завдань і запитань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87</cp:revision>
  <dcterms:created xsi:type="dcterms:W3CDTF">2021-03-23T11:06:09Z</dcterms:created>
  <dcterms:modified xsi:type="dcterms:W3CDTF">2023-06-28T07:35:09Z</dcterms:modified>
</cp:coreProperties>
</file>