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536" r:id="rId3"/>
    <p:sldId id="537" r:id="rId4"/>
    <p:sldId id="538" r:id="rId5"/>
    <p:sldId id="539" r:id="rId6"/>
    <p:sldId id="540" r:id="rId7"/>
    <p:sldId id="541" r:id="rId8"/>
    <p:sldId id="543" r:id="rId9"/>
    <p:sldId id="544" r:id="rId10"/>
    <p:sldId id="546" r:id="rId11"/>
    <p:sldId id="520" r:id="rId12"/>
  </p:sldIdLst>
  <p:sldSz cx="11522075" cy="77406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31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462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193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9248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365602" algn="l" defTabSz="94624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838721" algn="l" defTabSz="94624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311841" algn="l" defTabSz="94624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784962" algn="l" defTabSz="94624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A50F4"/>
    <a:srgbClr val="5C37F7"/>
    <a:srgbClr val="4F40BA"/>
    <a:srgbClr val="5749C1"/>
    <a:srgbClr val="3FAAF3"/>
    <a:srgbClr val="65BCF5"/>
    <a:srgbClr val="A2BDE8"/>
    <a:srgbClr val="8F9F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49" autoAdjust="0"/>
    <p:restoredTop sz="93750" autoAdjust="0"/>
  </p:normalViewPr>
  <p:slideViewPr>
    <p:cSldViewPr>
      <p:cViewPr>
        <p:scale>
          <a:sx n="60" d="100"/>
          <a:sy n="60" d="100"/>
        </p:scale>
        <p:origin x="-1062" y="-18"/>
      </p:cViewPr>
      <p:guideLst>
        <p:guide orient="horz" pos="2438"/>
        <p:guide pos="36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685800"/>
            <a:ext cx="5102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9DC0E8-538C-45A2-9E15-2C61B3B2E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731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462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193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9248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365602" algn="l" defTabSz="946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721" algn="l" defTabSz="946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841" algn="l" defTabSz="946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962" algn="l" defTabSz="946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4" y="2838238"/>
            <a:ext cx="11522075" cy="1204101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4623" tIns="47311" rIns="94623" bIns="47311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4" y="0"/>
            <a:ext cx="11522075" cy="28382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4623" tIns="47311" rIns="94623" bIns="47311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095" y="116473"/>
            <a:ext cx="5244945" cy="461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4" y="3612303"/>
            <a:ext cx="11522075" cy="412834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4623" tIns="47311" rIns="94623" bIns="47311" anchor="ctr"/>
          <a:lstStyle/>
          <a:p>
            <a:pPr>
              <a:defRPr/>
            </a:pPr>
            <a:endParaRPr lang="ru-RU"/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244" y="3440295"/>
            <a:ext cx="2496450" cy="219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8545541" y="1736271"/>
            <a:ext cx="2592467" cy="213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5569006" y="2754029"/>
            <a:ext cx="5665021" cy="429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" y="5504462"/>
            <a:ext cx="1742314" cy="22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0081816" y="7240740"/>
            <a:ext cx="1063128" cy="37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623" tIns="47311" rIns="94623" bIns="47311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6106" y="774065"/>
            <a:ext cx="10369868" cy="1720144"/>
          </a:xfrm>
        </p:spPr>
        <p:txBody>
          <a:bodyPr/>
          <a:lstStyle>
            <a:lvl1pPr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76105" y="2924245"/>
            <a:ext cx="7201297" cy="602051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632295" y="7396627"/>
            <a:ext cx="2688484" cy="189933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4608831" y="7396627"/>
            <a:ext cx="3648657" cy="189933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8545539" y="7396627"/>
            <a:ext cx="1344242" cy="189933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D4C75F-C45A-4CB2-904F-EC0A504C6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AEDD5-AA22-45C4-B54F-5EB61832B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08" y="430036"/>
            <a:ext cx="2592467" cy="696658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6" y="430036"/>
            <a:ext cx="7585367" cy="69665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0E78E-B93E-44AC-A954-8F658F151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430040"/>
            <a:ext cx="10369868" cy="8421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76105" y="1730899"/>
            <a:ext cx="5088916" cy="56657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056" y="1730899"/>
            <a:ext cx="5088916" cy="56657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B1E90-64B0-4272-8660-55D3CA70E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430040"/>
            <a:ext cx="10369868" cy="8421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76106" y="1730899"/>
            <a:ext cx="10369868" cy="5665726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1DAB8-3F43-41B4-AE53-1F64E912D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430040"/>
            <a:ext cx="10369868" cy="8421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76106" y="1730899"/>
            <a:ext cx="10369868" cy="5665726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087EC-713C-4ABC-893C-D6606D5E4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3CB08-F544-432A-B3F2-60CD117BB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9" y="4974091"/>
            <a:ext cx="9793762" cy="1537379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9" y="3280818"/>
            <a:ext cx="9793762" cy="1693265"/>
          </a:xfrm>
        </p:spPr>
        <p:txBody>
          <a:bodyPr anchor="b"/>
          <a:lstStyle>
            <a:lvl1pPr marL="0" indent="0">
              <a:buNone/>
              <a:defRPr sz="2000"/>
            </a:lvl1pPr>
            <a:lvl2pPr marL="473120" indent="0">
              <a:buNone/>
              <a:defRPr sz="1900"/>
            </a:lvl2pPr>
            <a:lvl3pPr marL="946241" indent="0">
              <a:buNone/>
              <a:defRPr sz="1700"/>
            </a:lvl3pPr>
            <a:lvl4pPr marL="1419361" indent="0">
              <a:buNone/>
              <a:defRPr sz="1400"/>
            </a:lvl4pPr>
            <a:lvl5pPr marL="1892481" indent="0">
              <a:buNone/>
              <a:defRPr sz="1400"/>
            </a:lvl5pPr>
            <a:lvl6pPr marL="2365602" indent="0">
              <a:buNone/>
              <a:defRPr sz="1400"/>
            </a:lvl6pPr>
            <a:lvl7pPr marL="2838721" indent="0">
              <a:buNone/>
              <a:defRPr sz="1400"/>
            </a:lvl7pPr>
            <a:lvl8pPr marL="3311841" indent="0">
              <a:buNone/>
              <a:defRPr sz="1400"/>
            </a:lvl8pPr>
            <a:lvl9pPr marL="37849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0A2EC-2BEE-4039-90C3-8CD401AC5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05" y="1730899"/>
            <a:ext cx="5088916" cy="566572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056" y="1730899"/>
            <a:ext cx="5088916" cy="566572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CE570-39B6-4C15-8432-0FC3E8BBD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309986"/>
            <a:ext cx="10369868" cy="12901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732693"/>
            <a:ext cx="5090917" cy="7221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120" indent="0">
              <a:buNone/>
              <a:defRPr sz="2000" b="1"/>
            </a:lvl2pPr>
            <a:lvl3pPr marL="946241" indent="0">
              <a:buNone/>
              <a:defRPr sz="1900" b="1"/>
            </a:lvl3pPr>
            <a:lvl4pPr marL="1419361" indent="0">
              <a:buNone/>
              <a:defRPr sz="1700" b="1"/>
            </a:lvl4pPr>
            <a:lvl5pPr marL="1892481" indent="0">
              <a:buNone/>
              <a:defRPr sz="1700" b="1"/>
            </a:lvl5pPr>
            <a:lvl6pPr marL="2365602" indent="0">
              <a:buNone/>
              <a:defRPr sz="1700" b="1"/>
            </a:lvl6pPr>
            <a:lvl7pPr marL="2838721" indent="0">
              <a:buNone/>
              <a:defRPr sz="1700" b="1"/>
            </a:lvl7pPr>
            <a:lvl8pPr marL="3311841" indent="0">
              <a:buNone/>
              <a:defRPr sz="1700" b="1"/>
            </a:lvl8pPr>
            <a:lvl9pPr marL="378496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104" y="2454792"/>
            <a:ext cx="5090917" cy="445983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8" y="1732693"/>
            <a:ext cx="5092918" cy="7221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120" indent="0">
              <a:buNone/>
              <a:defRPr sz="2000" b="1"/>
            </a:lvl2pPr>
            <a:lvl3pPr marL="946241" indent="0">
              <a:buNone/>
              <a:defRPr sz="1900" b="1"/>
            </a:lvl3pPr>
            <a:lvl4pPr marL="1419361" indent="0">
              <a:buNone/>
              <a:defRPr sz="1700" b="1"/>
            </a:lvl4pPr>
            <a:lvl5pPr marL="1892481" indent="0">
              <a:buNone/>
              <a:defRPr sz="1700" b="1"/>
            </a:lvl5pPr>
            <a:lvl6pPr marL="2365602" indent="0">
              <a:buNone/>
              <a:defRPr sz="1700" b="1"/>
            </a:lvl6pPr>
            <a:lvl7pPr marL="2838721" indent="0">
              <a:buNone/>
              <a:defRPr sz="1700" b="1"/>
            </a:lvl7pPr>
            <a:lvl8pPr marL="3311841" indent="0">
              <a:buNone/>
              <a:defRPr sz="1700" b="1"/>
            </a:lvl8pPr>
            <a:lvl9pPr marL="378496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3058" y="2454792"/>
            <a:ext cx="5092918" cy="445983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6579-53C7-4C78-9156-02367D73A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3827-D8A5-49F8-9DD9-23C611388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BE572-25FA-4410-917A-61B2A1EF1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11" y="308192"/>
            <a:ext cx="3790683" cy="1311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4815" y="308198"/>
            <a:ext cx="6441161" cy="6606431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11" y="1619808"/>
            <a:ext cx="3790683" cy="5294820"/>
          </a:xfrm>
        </p:spPr>
        <p:txBody>
          <a:bodyPr/>
          <a:lstStyle>
            <a:lvl1pPr marL="0" indent="0">
              <a:buNone/>
              <a:defRPr sz="1400"/>
            </a:lvl1pPr>
            <a:lvl2pPr marL="473120" indent="0">
              <a:buNone/>
              <a:defRPr sz="1200"/>
            </a:lvl2pPr>
            <a:lvl3pPr marL="946241" indent="0">
              <a:buNone/>
              <a:defRPr sz="1000"/>
            </a:lvl3pPr>
            <a:lvl4pPr marL="1419361" indent="0">
              <a:buNone/>
              <a:defRPr sz="800"/>
            </a:lvl4pPr>
            <a:lvl5pPr marL="1892481" indent="0">
              <a:buNone/>
              <a:defRPr sz="800"/>
            </a:lvl5pPr>
            <a:lvl6pPr marL="2365602" indent="0">
              <a:buNone/>
              <a:defRPr sz="800"/>
            </a:lvl6pPr>
            <a:lvl7pPr marL="2838721" indent="0">
              <a:buNone/>
              <a:defRPr sz="800"/>
            </a:lvl7pPr>
            <a:lvl8pPr marL="3311841" indent="0">
              <a:buNone/>
              <a:defRPr sz="800"/>
            </a:lvl8pPr>
            <a:lvl9pPr marL="378496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57EF8-8F44-4D58-A0CF-74F5D38A1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11" y="5418458"/>
            <a:ext cx="6913245" cy="6396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11" y="691643"/>
            <a:ext cx="6913245" cy="4644390"/>
          </a:xfrm>
        </p:spPr>
        <p:txBody>
          <a:bodyPr/>
          <a:lstStyle>
            <a:lvl1pPr marL="0" indent="0">
              <a:buNone/>
              <a:defRPr sz="3200"/>
            </a:lvl1pPr>
            <a:lvl2pPr marL="473120" indent="0">
              <a:buNone/>
              <a:defRPr sz="2900"/>
            </a:lvl2pPr>
            <a:lvl3pPr marL="946241" indent="0">
              <a:buNone/>
              <a:defRPr sz="2500"/>
            </a:lvl3pPr>
            <a:lvl4pPr marL="1419361" indent="0">
              <a:buNone/>
              <a:defRPr sz="2000"/>
            </a:lvl4pPr>
            <a:lvl5pPr marL="1892481" indent="0">
              <a:buNone/>
              <a:defRPr sz="2000"/>
            </a:lvl5pPr>
            <a:lvl6pPr marL="2365602" indent="0">
              <a:buNone/>
              <a:defRPr sz="2000"/>
            </a:lvl6pPr>
            <a:lvl7pPr marL="2838721" indent="0">
              <a:buNone/>
              <a:defRPr sz="2000"/>
            </a:lvl7pPr>
            <a:lvl8pPr marL="3311841" indent="0">
              <a:buNone/>
              <a:defRPr sz="2000"/>
            </a:lvl8pPr>
            <a:lvl9pPr marL="378496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11" y="6058137"/>
            <a:ext cx="6913245" cy="908452"/>
          </a:xfrm>
        </p:spPr>
        <p:txBody>
          <a:bodyPr/>
          <a:lstStyle>
            <a:lvl1pPr marL="0" indent="0">
              <a:buNone/>
              <a:defRPr sz="1400"/>
            </a:lvl1pPr>
            <a:lvl2pPr marL="473120" indent="0">
              <a:buNone/>
              <a:defRPr sz="1200"/>
            </a:lvl2pPr>
            <a:lvl3pPr marL="946241" indent="0">
              <a:buNone/>
              <a:defRPr sz="1000"/>
            </a:lvl3pPr>
            <a:lvl4pPr marL="1419361" indent="0">
              <a:buNone/>
              <a:defRPr sz="800"/>
            </a:lvl4pPr>
            <a:lvl5pPr marL="1892481" indent="0">
              <a:buNone/>
              <a:defRPr sz="800"/>
            </a:lvl5pPr>
            <a:lvl6pPr marL="2365602" indent="0">
              <a:buNone/>
              <a:defRPr sz="800"/>
            </a:lvl6pPr>
            <a:lvl7pPr marL="2838721" indent="0">
              <a:buNone/>
              <a:defRPr sz="800"/>
            </a:lvl7pPr>
            <a:lvl8pPr marL="3311841" indent="0">
              <a:buNone/>
              <a:defRPr sz="800"/>
            </a:lvl8pPr>
            <a:lvl9pPr marL="378496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195E3-8CB6-42D4-9321-53CA35FAF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4" y="0"/>
            <a:ext cx="11522075" cy="1634137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721751" y="87804"/>
            <a:ext cx="1344242" cy="118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106" y="430040"/>
            <a:ext cx="10369868" cy="84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23" tIns="47311" rIns="94623" bIns="47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106" y="1730899"/>
            <a:ext cx="10369868" cy="566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23" tIns="47311" rIns="94623" bIns="47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105" y="7464714"/>
            <a:ext cx="2688484" cy="27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11" rIns="94623" bIns="47311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7488" y="7464714"/>
            <a:ext cx="2688484" cy="27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11" rIns="94623" bIns="47311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3BE7FA7-7178-416D-AEE0-AE6F4C77A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615913" y="107512"/>
            <a:ext cx="848154" cy="63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/>
          <a:srcRect r="1010"/>
          <a:stretch>
            <a:fillRect/>
          </a:stretch>
        </p:blipFill>
        <p:spPr bwMode="auto">
          <a:xfrm>
            <a:off x="10081815" y="351202"/>
            <a:ext cx="1152208" cy="8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6106" y="1290115"/>
            <a:ext cx="10657919" cy="27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11" rIns="94623" bIns="47311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73120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6pPr>
      <a:lvl7pPr marL="946241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7pPr>
      <a:lvl8pPr marL="1419361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8pPr>
      <a:lvl9pPr marL="1892481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9pPr>
    </p:titleStyle>
    <p:bodyStyle>
      <a:lvl1pPr marL="354840" indent="-35484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68820" indent="-29570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82800" indent="-23656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55920" indent="-2365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29041" indent="-2365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02161" indent="-236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5281" indent="-236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48403" indent="-236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21522" indent="-236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46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120" algn="l" defTabSz="946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241" algn="l" defTabSz="946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361" algn="l" defTabSz="946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481" algn="l" defTabSz="946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602" algn="l" defTabSz="946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721" algn="l" defTabSz="946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841" algn="l" defTabSz="946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962" algn="l" defTabSz="946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6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270017" y="161241"/>
            <a:ext cx="9134361" cy="2257705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uk-UA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uk-UA" sz="3600" dirty="0" smtClean="0"/>
              <a:t>Формування та розвиток в учнів системного мислення засобами </a:t>
            </a:r>
            <a:r>
              <a:rPr lang="uk-UA" sz="3600" dirty="0" err="1" smtClean="0"/>
              <a:t>міжпредметної</a:t>
            </a:r>
            <a:r>
              <a:rPr lang="uk-UA" sz="3600" dirty="0" smtClean="0"/>
              <a:t> інтеграції.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uk-UA" sz="3600" dirty="0" smtClean="0"/>
              <a:t>Конструювання сучасного уроку.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uk-UA" sz="5100" dirty="0"/>
          </a:p>
        </p:txBody>
      </p:sp>
      <p:pic>
        <p:nvPicPr>
          <p:cNvPr id="6147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1833" y="6692442"/>
            <a:ext cx="1152208" cy="88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30078" y="3866045"/>
            <a:ext cx="4500842" cy="20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94623" tIns="47311" rIns="94623" bIns="47311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2500" b="1" i="1" dirty="0" err="1" smtClean="0">
                <a:latin typeface="Times New Roman" pitchFamily="18" charset="0"/>
                <a:cs typeface="Times New Roman" pitchFamily="18" charset="0"/>
              </a:rPr>
              <a:t>Авдимирець</a:t>
            </a:r>
            <a:r>
              <a:rPr lang="uk-UA" sz="2500" b="1" i="1" dirty="0" smtClean="0">
                <a:latin typeface="Times New Roman" pitchFamily="18" charset="0"/>
                <a:cs typeface="Times New Roman" pitchFamily="18" charset="0"/>
              </a:rPr>
              <a:t> Л.А.,</a:t>
            </a:r>
          </a:p>
          <a:p>
            <a:pPr algn="ctr">
              <a:spcBef>
                <a:spcPts val="0"/>
              </a:spcBef>
            </a:pPr>
            <a:r>
              <a:rPr lang="uk-UA" sz="2500" b="1" i="1" dirty="0" smtClean="0">
                <a:latin typeface="Times New Roman" pitchFamily="18" charset="0"/>
                <a:cs typeface="Times New Roman" pitchFamily="18" charset="0"/>
              </a:rPr>
              <a:t>старший викладач кафедри суспільно-гуманітарних освіти РОІППО</a:t>
            </a:r>
          </a:p>
          <a:p>
            <a:pPr algn="ctr">
              <a:spcBef>
                <a:spcPts val="0"/>
              </a:spcBef>
            </a:pPr>
            <a:endParaRPr lang="uk-UA" sz="25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8873" y="1798622"/>
          <a:ext cx="11333202" cy="5942027"/>
        </p:xfrm>
        <a:graphic>
          <a:graphicData uri="http://schemas.openxmlformats.org/drawingml/2006/table">
            <a:tbl>
              <a:tblPr/>
              <a:tblGrid>
                <a:gridCol w="2071702"/>
                <a:gridCol w="8269501"/>
                <a:gridCol w="991999"/>
              </a:tblGrid>
              <a:tr h="5942027">
                <a:tc>
                  <a:txBody>
                    <a:bodyPr/>
                    <a:lstStyle/>
                    <a:p>
                      <a:r>
                        <a:rPr lang="uk-UA" sz="1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Заключний етап уроку: </a:t>
                      </a:r>
                    </a:p>
                    <a:p>
                      <a:endParaRPr lang="uk-UA" sz="1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узагальнення, систематизація</a:t>
                      </a:r>
                    </a:p>
                    <a:p>
                      <a:r>
                        <a:rPr lang="uk-UA" sz="19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учнями вивченого та їхня рефлексія щодо процесу та результатів навчальної діяльності 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904" marR="3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uk-UA" sz="2000" b="1" i="1" dirty="0" smtClean="0">
                          <a:latin typeface="+mn-lt"/>
                          <a:ea typeface="Calibri"/>
                          <a:cs typeface="Times New Roman"/>
                        </a:rPr>
                        <a:t>Знаю</a:t>
                      </a:r>
                    </a:p>
                    <a:p>
                      <a:r>
                        <a:rPr lang="uk-UA" sz="2000" dirty="0" smtClean="0">
                          <a:latin typeface="+mn-lt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Що означає Інформація, текст, </a:t>
                      </a:r>
                      <a:r>
                        <a:rPr lang="uk-UA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медіатекст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,факт, думка</a:t>
                      </a:r>
                    </a:p>
                    <a:p>
                      <a:r>
                        <a:rPr lang="uk-UA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Розумію</a:t>
                      </a:r>
                      <a:r>
                        <a:rPr lang="uk-U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Аргументуйте  на  прикладах важливість інформації для людини і суспільства.</a:t>
                      </a:r>
                    </a:p>
                    <a:p>
                      <a:r>
                        <a:rPr lang="uk-UA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Вмію</a:t>
                      </a:r>
                    </a:p>
                    <a:p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Охарактеризуйте способи збереження та передавання інформації.</a:t>
                      </a:r>
                    </a:p>
                    <a:p>
                      <a:pPr marL="0" marR="0" indent="0" algn="l" defTabSz="946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Висловлюю власну думку </a:t>
                      </a:r>
                    </a:p>
                    <a:p>
                      <a:pPr marL="0" marR="0" indent="0" algn="l" defTabSz="946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Яку роль відіграє Інтернет у житті людини і суспільства? Чи може     Інтернет замінити для людини книги?Відповідь обґрунтуйте.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Зв'язок з сьогоденням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Яку роль відіграє інформація  у твоєму житті, </a:t>
                      </a:r>
                      <a:r>
                        <a:rPr lang="uk-UA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житті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твоєї родини. Поміркуй,  чому  сучасне суспільство називають інформаційним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Домашне</a:t>
                      </a:r>
                      <a:r>
                        <a:rPr lang="uk-UA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завдання.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904" marR="3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7-10 хв..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03385" y="441301"/>
            <a:ext cx="6032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chemeClr val="accent5">
                    <a:lumMod val="25000"/>
                  </a:schemeClr>
                </a:solidFill>
              </a:rPr>
              <a:t>Заключний етап уроку</a:t>
            </a:r>
            <a:endParaRPr lang="uk-UA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4" name="Рисунок 3" descr="https://scontent.fiev25-2.fna.fbcdn.net/v/t1.0-9/61273167_1095297713987130_3100398335337431040_o.png?_nc_cat=110&amp;_nc_sid=730e14&amp;_nc_ohc=Zx1ndS3PgPEAX8lOdCa&amp;_nc_ht=scontent.fiev25-2.fna&amp;oh=8d55e42de2ab849f256ae0b7c7b47b85&amp;oe=5F8E209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1522075" cy="77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123" y="4999178"/>
            <a:ext cx="2592467" cy="250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41872"/>
            <a:ext cx="7345338" cy="1030320"/>
          </a:xfrm>
        </p:spPr>
        <p:txBody>
          <a:bodyPr/>
          <a:lstStyle/>
          <a:p>
            <a:pPr algn="ctr"/>
            <a:r>
              <a:rPr lang="uk-UA" dirty="0" smtClean="0"/>
              <a:t>ОСНОВНІ ПОНЯТТЯ</a:t>
            </a:r>
            <a:endParaRPr lang="uk-U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0027" y="1736482"/>
            <a:ext cx="10802021" cy="158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0057" tIns="55028" rIns="110057" bIns="55028" numCol="1" anchor="ctr" anchorCtr="0" compatLnSpc="1">
            <a:prstTxWarp prst="textNoShape">
              <a:avLst/>
            </a:prstTxWarp>
            <a:spAutoFit/>
          </a:bodyPr>
          <a:lstStyle/>
          <a:p>
            <a:pPr defTabSz="1100568"/>
            <a:r>
              <a:rPr lang="uk-UA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Інтегроване навчання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(Адаптовано з </a:t>
            </a:r>
            <a:r>
              <a:rPr lang="uk-UA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“Natural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Curiosity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A </a:t>
            </a:r>
            <a:r>
              <a:rPr lang="uk-UA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Resource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Teachers”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University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Toronto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OISE) – це навчання, яке ґрунтується на комплексному підході. Освіта розглядається через призму загальної картини, а не ділиться на окремі дисципліни.</a:t>
            </a:r>
            <a:endParaRPr lang="uk-U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44" y="3305902"/>
            <a:ext cx="10441954" cy="2234789"/>
          </a:xfrm>
          <a:prstGeom prst="rect">
            <a:avLst/>
          </a:prstGeom>
        </p:spPr>
        <p:txBody>
          <a:bodyPr wrap="square" lIns="110057" tIns="55028" rIns="110057" bIns="55028">
            <a:spAutoFit/>
          </a:bodyPr>
          <a:lstStyle/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	Інтеграція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– це процес взаємодії, об’єднання, взаємовпливу, взаємопроникнення,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взаємозближення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відновлення єдності двох або більшої кількості систем, результатом якого є утворення нової цілісної системи, що набуває нових властивостей  та взаємозв’язків між оновленими елементами системи.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1027" name="AutoShape 3" descr="Семінар &quot;Диференціація та інтеграція навчання - необхідні умови розкриття  творчої особистості&quot;: Інтегроване навчання"/>
          <p:cNvSpPr>
            <a:spLocks noChangeAspect="1" noChangeArrowheads="1"/>
          </p:cNvSpPr>
          <p:nvPr/>
        </p:nvSpPr>
        <p:spPr bwMode="auto">
          <a:xfrm>
            <a:off x="196037" y="-971163"/>
            <a:ext cx="3012543" cy="2031921"/>
          </a:xfrm>
          <a:prstGeom prst="rect">
            <a:avLst/>
          </a:prstGeom>
          <a:noFill/>
        </p:spPr>
        <p:txBody>
          <a:bodyPr vert="horz" wrap="square" lIns="110057" tIns="55028" rIns="110057" bIns="5502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072" y="5299086"/>
            <a:ext cx="3309803" cy="222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AutoShape 6" descr="Блог методиста з початкової освіти Гордіюк Надії: КОНТИНУУМ ІНТЕГРОВАНОГО  НАВЧАННЯ"/>
          <p:cNvSpPr>
            <a:spLocks noChangeAspect="1" noChangeArrowheads="1"/>
          </p:cNvSpPr>
          <p:nvPr/>
        </p:nvSpPr>
        <p:spPr bwMode="auto">
          <a:xfrm>
            <a:off x="196037" y="-1091217"/>
            <a:ext cx="2388430" cy="2289943"/>
          </a:xfrm>
          <a:prstGeom prst="rect">
            <a:avLst/>
          </a:prstGeom>
          <a:noFill/>
        </p:spPr>
        <p:txBody>
          <a:bodyPr vert="horz" wrap="square" lIns="110057" tIns="55028" rIns="110057" bIns="5502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7" y="226988"/>
            <a:ext cx="7185194" cy="1045207"/>
          </a:xfrm>
        </p:spPr>
        <p:txBody>
          <a:bodyPr/>
          <a:lstStyle/>
          <a:p>
            <a:pPr algn="ctr"/>
            <a:r>
              <a:rPr lang="uk-UA" sz="4000" dirty="0" smtClean="0"/>
              <a:t>Наскрізні вміння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0378" y="1870062"/>
            <a:ext cx="10001320" cy="47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ctr" anchorCtr="0" compatLnSpc="1">
            <a:prstTxWarp prst="textNoShape">
              <a:avLst/>
            </a:prstTxWarp>
            <a:spAutoFit/>
          </a:bodyPr>
          <a:lstStyle/>
          <a:p>
            <a:pPr indent="449224" algn="just" defTabSz="914321"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+mn-lt"/>
                <a:ea typeface="Calibri" pitchFamily="34" charset="0"/>
                <a:cs typeface="Times New Roman" pitchFamily="18" charset="0"/>
              </a:rPr>
              <a:t>вміння критично і системно мислити, що виявляється у визначенні характерних ознак явищ, подій, ідей, їх взаємозв’язків, умінні аналізувати та оцінювати доказовість і вагомість аргументів у судженнях, зважати на протилежні думки та контраргументи, розрізняти факти, їх інтерпретації, розпізнавати спроби маніпулювання даними, використовуючи різноманітні ресурси і способи оцінювання якості доказів, надійності джерел і достовірності інформації</a:t>
            </a: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49224" algn="just" defTabSz="914321"/>
            <a:endParaRPr lang="uk-UA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24" algn="r" defTabSz="914321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Державний стандарт базової середньої освіти</a:t>
            </a:r>
            <a:endParaRPr lang="uk-UA" sz="24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Обов’язкові результати навчання </a:t>
            </a:r>
            <a:endParaRPr lang="ru-RU" sz="4000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60378" y="1870061"/>
            <a:ext cx="10215634" cy="440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uk-UA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uk-UA" sz="2800" dirty="0" smtClean="0">
                <a:latin typeface="+mn-lt"/>
                <a:ea typeface="Calibri" pitchFamily="34" charset="0"/>
                <a:cs typeface="Times New Roman" pitchFamily="18" charset="0"/>
              </a:rPr>
              <a:t>) системне мислення, виявлення взаємопов’язаності, взаємозалежності та взаємовпливів історичних подій, явищ, процесів, постатей у контексті відповідних епох; розуміння множинності трактувань минулого і сучасного та зіставлення їхніх інтерпретацій. </a:t>
            </a:r>
          </a:p>
          <a:p>
            <a:pPr algn="just"/>
            <a:endParaRPr lang="uk-UA" sz="2800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Державний стандарт базової середньої освіти</a:t>
            </a:r>
            <a:endParaRPr lang="uk-UA" sz="2800" i="1" dirty="0" smtClean="0">
              <a:latin typeface="Arial" pitchFamily="34" charset="0"/>
              <a:cs typeface="Arial" pitchFamily="34" charset="0"/>
            </a:endParaRPr>
          </a:p>
          <a:p>
            <a:pPr algn="just" defTabSz="914321"/>
            <a:endParaRPr lang="uk-UA" sz="2800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algn="just" defTabSz="914321"/>
            <a:endParaRPr lang="uk-UA" sz="2800" dirty="0" smtClean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322503"/>
            <a:ext cx="9505742" cy="949688"/>
          </a:xfrm>
        </p:spPr>
        <p:txBody>
          <a:bodyPr/>
          <a:lstStyle/>
          <a:p>
            <a:pPr algn="ctr"/>
            <a:r>
              <a:rPr lang="uk-UA" sz="4000" dirty="0" smtClean="0"/>
              <a:t>Мета інтегрованого навчання </a:t>
            </a:r>
            <a:endParaRPr lang="uk-UA" sz="40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40061" y="1902970"/>
            <a:ext cx="10441954" cy="368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0066" tIns="55033" rIns="110066" bIns="5503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100663"/>
            <a:r>
              <a:rPr lang="uk-UA" sz="29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Мета інтегрованого навчання </a:t>
            </a:r>
            <a:r>
              <a:rPr lang="uk-UA" sz="2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</a:p>
          <a:p>
            <a:pPr algn="just" defTabSz="1100663"/>
            <a:r>
              <a:rPr lang="uk-UA" sz="2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r>
              <a:rPr lang="uk-UA" sz="29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розвиток мислення учнів.</a:t>
            </a:r>
          </a:p>
          <a:p>
            <a:pPr algn="just" defTabSz="1100663"/>
            <a:endParaRPr lang="uk-UA" sz="29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1100663">
              <a:buFont typeface="Wingdings" pitchFamily="2" charset="2"/>
              <a:buChar char="q"/>
            </a:pPr>
            <a:r>
              <a:rPr lang="uk-UA" sz="2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Розвиток широти мислення; </a:t>
            </a:r>
          </a:p>
          <a:p>
            <a:pPr defTabSz="1100663">
              <a:buFont typeface="Wingdings" pitchFamily="2" charset="2"/>
              <a:buChar char="q"/>
            </a:pPr>
            <a:r>
              <a:rPr lang="uk-UA" sz="2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Розвиток глибини мислення;</a:t>
            </a:r>
          </a:p>
          <a:p>
            <a:pPr defTabSz="1100663">
              <a:buFont typeface="Wingdings" pitchFamily="2" charset="2"/>
              <a:buChar char="q"/>
            </a:pPr>
            <a:r>
              <a:rPr lang="uk-UA" sz="2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Розвиває критичного мислення; </a:t>
            </a:r>
          </a:p>
          <a:p>
            <a:pPr defTabSz="1100663">
              <a:buFont typeface="Wingdings" pitchFamily="2" charset="2"/>
              <a:buChar char="q"/>
            </a:pPr>
            <a:r>
              <a:rPr lang="uk-UA" sz="2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Розвиток раціонального мислення;</a:t>
            </a:r>
          </a:p>
          <a:p>
            <a:pPr defTabSz="1100663">
              <a:buFont typeface="Wingdings" pitchFamily="2" charset="2"/>
              <a:buChar char="q"/>
            </a:pPr>
            <a:r>
              <a:rPr lang="uk-UA" sz="2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Розвиток доказовості мислення. </a:t>
            </a:r>
            <a:endParaRPr lang="uk-UA" sz="2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8359" y="3513135"/>
            <a:ext cx="4130828" cy="194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064" y="298426"/>
            <a:ext cx="8715436" cy="857256"/>
          </a:xfrm>
        </p:spPr>
        <p:txBody>
          <a:bodyPr/>
          <a:lstStyle/>
          <a:p>
            <a:pPr algn="ctr"/>
            <a:r>
              <a:rPr lang="uk-UA" dirty="0" smtClean="0"/>
              <a:t>В яких джерелах люди </a:t>
            </a:r>
            <a:br>
              <a:rPr lang="uk-UA" dirty="0" smtClean="0"/>
            </a:br>
            <a:r>
              <a:rPr lang="uk-UA" dirty="0" smtClean="0"/>
              <a:t>шукають інформацію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8874" y="1727185"/>
          <a:ext cx="11144328" cy="5786478"/>
        </p:xfrm>
        <a:graphic>
          <a:graphicData uri="http://schemas.openxmlformats.org/drawingml/2006/table">
            <a:tbl>
              <a:tblPr/>
              <a:tblGrid>
                <a:gridCol w="1710980"/>
                <a:gridCol w="5353076"/>
                <a:gridCol w="3223015"/>
                <a:gridCol w="857257"/>
              </a:tblGrid>
              <a:tr h="3210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Очікувані результати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Після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цього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уроку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учень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учениця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: 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Пояснювати значення понять інформація, джерело інформації, текст, медіа текст, факт, думка.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60960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Характеризувати види джерел інформації.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60960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Пояснювати  доцільність застосовування поняття інформація.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60960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Аргументувати важливість інформації для людини і суспільства та її збереження.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60960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Розрізняти факт і думку в запропонованому тексті/медіа тексті.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60960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Формулювати запитання щодо достовірності інформації з різних джерел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60960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Оцінювати інформацію щодо її достовірності.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60960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Висловлювати  і пояснювати особисте ставлення до актуальності і важливості різних видів інформації.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Етап уроку </a:t>
                      </a: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Зміст роботи 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Методичний коментар 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Час </a:t>
                      </a: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Вступний: </a:t>
                      </a: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i="1">
                          <a:latin typeface="Times New Roman"/>
                          <a:ea typeface="Calibri"/>
                          <a:cs typeface="Times New Roman"/>
                        </a:rPr>
                        <a:t>актуалізація опорних знань і уявлень учнів,  мотивація до навчання.</a:t>
                      </a:r>
                      <a:r>
                        <a:rPr lang="uk-UA" sz="1800" i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i="1" dirty="0">
                          <a:latin typeface="PragmaticaC-Italic"/>
                          <a:ea typeface="Calibri"/>
                          <a:cs typeface="PragmaticaC-Italic"/>
                        </a:rPr>
                        <a:t> </a:t>
                      </a:r>
                      <a:r>
                        <a:rPr lang="uk-UA" sz="1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Завдання: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dirty="0" smtClean="0">
                          <a:latin typeface="Times New Roman"/>
                          <a:ea typeface="Calibri"/>
                          <a:cs typeface="Times New Roman"/>
                        </a:rPr>
                        <a:t>Уважно розгляньте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ілюстрації. </a:t>
                      </a:r>
                      <a:endParaRPr lang="uk-UA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dirty="0" smtClean="0">
                          <a:latin typeface="Times New Roman"/>
                          <a:ea typeface="Calibri"/>
                          <a:cs typeface="Times New Roman"/>
                        </a:rPr>
                        <a:t>Визначте</a:t>
                      </a: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, що їх </a:t>
                      </a:r>
                      <a:endParaRPr lang="uk-UA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dirty="0" smtClean="0">
                          <a:latin typeface="Times New Roman"/>
                          <a:ea typeface="Calibri"/>
                          <a:cs typeface="Times New Roman"/>
                        </a:rPr>
                        <a:t>об’єднує</a:t>
                      </a:r>
                      <a:r>
                        <a:rPr lang="uk-UA" sz="1800" dirty="0">
                          <a:latin typeface="PragmaticaC-Italic"/>
                          <a:ea typeface="Calibri"/>
                          <a:cs typeface="PragmaticaC-Italic"/>
                        </a:rPr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b="1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Ребус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Запропонуйте учням розгадати ребуси та спрогнозувати яка тема розглядатиметься на даному занятті .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Представлення теми уроку та очікувані навчальні результати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7-10 хв.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656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7963" y="5370523"/>
            <a:ext cx="2781098" cy="1285884"/>
          </a:xfrm>
          <a:prstGeom prst="rect">
            <a:avLst/>
          </a:prstGeom>
          <a:noFill/>
        </p:spPr>
      </p:pic>
      <p:pic>
        <p:nvPicPr>
          <p:cNvPr id="66561" name="Рисунок 4" descr="reb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3649" y="6870721"/>
            <a:ext cx="3143250" cy="53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8873" y="226986"/>
          <a:ext cx="11333202" cy="7513663"/>
        </p:xfrm>
        <a:graphic>
          <a:graphicData uri="http://schemas.openxmlformats.org/drawingml/2006/table">
            <a:tbl>
              <a:tblPr/>
              <a:tblGrid>
                <a:gridCol w="1857388"/>
                <a:gridCol w="5326391"/>
                <a:gridCol w="3157424"/>
                <a:gridCol w="991999"/>
              </a:tblGrid>
              <a:tr h="7513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b="1" dirty="0">
                          <a:latin typeface="+mn-lt"/>
                          <a:ea typeface="Calibri"/>
                          <a:cs typeface="Times New Roman"/>
                        </a:rPr>
                        <a:t>Основна частина </a:t>
                      </a:r>
                      <a:endParaRPr lang="uk-UA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i="1" dirty="0" smtClean="0">
                          <a:latin typeface="+mn-lt"/>
                          <a:ea typeface="Calibri"/>
                          <a:cs typeface="Times New Roman"/>
                        </a:rPr>
                        <a:t>конструювання </a:t>
                      </a:r>
                      <a:r>
                        <a:rPr lang="uk-UA" sz="1800" i="1" dirty="0">
                          <a:latin typeface="+mn-lt"/>
                          <a:ea typeface="Calibri"/>
                          <a:cs typeface="Times New Roman"/>
                        </a:rPr>
                        <a:t>учнями знань і навичок, формування власного ставлення до теми</a:t>
                      </a: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904" marR="3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latin typeface="+mn-lt"/>
                          <a:ea typeface="Calibri"/>
                          <a:cs typeface="Times New Roman"/>
                        </a:rPr>
                        <a:t>Міркуємо разом: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Що називають інформацією? Чому люди потребують інформації? Де її можна знайти</a:t>
                      </a:r>
                      <a:r>
                        <a:rPr lang="uk-UA" sz="1800" dirty="0" smtClean="0"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 smtClean="0">
                          <a:latin typeface="+mn-lt"/>
                          <a:ea typeface="Calibri"/>
                          <a:cs typeface="Times New Roman"/>
                        </a:rPr>
                        <a:t>Робота </a:t>
                      </a:r>
                      <a:r>
                        <a:rPr lang="uk-UA" sz="1800" b="1" i="1" dirty="0">
                          <a:latin typeface="+mn-lt"/>
                          <a:ea typeface="Calibri"/>
                          <a:cs typeface="Times New Roman"/>
                        </a:rPr>
                        <a:t>з малюнком підручника</a:t>
                      </a:r>
                      <a:r>
                        <a:rPr lang="uk-UA" sz="1800" b="1" i="1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З якими із названих джерел інформації ти стикався/стикалася у своєму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житті? В яких ситуаціях життя варто звертатись до того чи іншого джерела</a:t>
                      </a:r>
                      <a:r>
                        <a:rPr lang="uk-UA" sz="1800" dirty="0" smtClean="0"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latin typeface="+mn-lt"/>
                          <a:ea typeface="Calibri"/>
                          <a:cs typeface="Times New Roman"/>
                        </a:rPr>
                        <a:t>Спостерігаємо: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Поглянь навколо себе та назви види джерел інформації які ти помітив/помітила. До яких видів вони належать?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904" marR="3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Визначаємо поняття інформація, джерело інформації.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+mn-lt"/>
                          <a:ea typeface="Calibri"/>
                          <a:cs typeface="Times New Roman"/>
                        </a:rPr>
                        <a:t>Характеризуємо  </a:t>
                      </a: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види і форми інформації,  життєві ситуації, в яких ми їх потребуємо? Визначаємо види джерел.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dirty="0" smtClean="0">
                          <a:latin typeface="+mn-lt"/>
                          <a:ea typeface="Calibri"/>
                          <a:cs typeface="Times New Roman"/>
                        </a:rPr>
                        <a:t>Пояснюємо </a:t>
                      </a: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доцільність застосовування поняття інформація</a:t>
                      </a:r>
                      <a:r>
                        <a:rPr lang="uk-UA" sz="18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904" marR="3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25-30 хв</a:t>
                      </a:r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8612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0575" y="2155812"/>
            <a:ext cx="3643338" cy="19473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8873" y="226986"/>
          <a:ext cx="11333202" cy="7787640"/>
        </p:xfrm>
        <a:graphic>
          <a:graphicData uri="http://schemas.openxmlformats.org/drawingml/2006/table">
            <a:tbl>
              <a:tblPr/>
              <a:tblGrid>
                <a:gridCol w="1857388"/>
                <a:gridCol w="5326391"/>
                <a:gridCol w="3157424"/>
                <a:gridCol w="991999"/>
              </a:tblGrid>
              <a:tr h="7513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b="1" dirty="0">
                          <a:latin typeface="+mn-lt"/>
                          <a:ea typeface="Calibri"/>
                          <a:cs typeface="Times New Roman"/>
                        </a:rPr>
                        <a:t>Основна частина </a:t>
                      </a:r>
                      <a:endParaRPr lang="uk-UA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i="1" dirty="0" smtClean="0">
                          <a:latin typeface="+mn-lt"/>
                          <a:ea typeface="Calibri"/>
                          <a:cs typeface="Times New Roman"/>
                        </a:rPr>
                        <a:t>конструювання </a:t>
                      </a:r>
                      <a:r>
                        <a:rPr lang="uk-UA" sz="1800" i="1" dirty="0">
                          <a:latin typeface="+mn-lt"/>
                          <a:ea typeface="Calibri"/>
                          <a:cs typeface="Times New Roman"/>
                        </a:rPr>
                        <a:t>учнями знань і навичок, формування власного ставлення до теми</a:t>
                      </a: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904" marR="3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9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Робота в парах: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Закінчить речення: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 сприймаю інформацію, коли…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 надаю інформацію, коли…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 опрацьовую інформацію, коли…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Міркуємо, доводимо свою думку.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Завдання:</a:t>
                      </a:r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Висловіть та обґрунтуйте  свою думку. Чому ці засоби поширення інформації називають  </a:t>
                      </a:r>
                      <a:r>
                        <a:rPr lang="uk-UA" sz="19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засоби масової інформації</a:t>
                      </a:r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+mn-lt"/>
                          <a:ea typeface="Calibri"/>
                          <a:cs typeface="Times New Roman"/>
                        </a:rPr>
                        <a:t>З </a:t>
                      </a: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якими із названих джерел інформації ти стикався/стикалася у своєму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житті? В яких ситуаціях життя варто звертатись до того чи іншого джерела</a:t>
                      </a:r>
                      <a:r>
                        <a:rPr lang="uk-UA" sz="1800" dirty="0" smtClean="0"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r>
                        <a:rPr lang="uk-UA" sz="19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Коло міркувань.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Чи може бути інформація недостовірною? Якщо так, наведіть приклади . 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Як можна визначити достовірність інформації?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904" marR="3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Пояснюємо доцільність застосовування поняття інформація.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Спрямовуємо учнів до розуміння  значення понять текст і </a:t>
                      </a:r>
                      <a:r>
                        <a:rPr lang="uk-UA" sz="1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медіатекст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dirty="0" smtClean="0">
                          <a:latin typeface="+mn-lt"/>
                          <a:ea typeface="Calibri"/>
                          <a:cs typeface="Times New Roman"/>
                        </a:rPr>
                        <a:t>Пояснюємо </a:t>
                      </a: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доцільність застосовування поняття </a:t>
                      </a:r>
                      <a:r>
                        <a:rPr lang="uk-UA" sz="1800" dirty="0" smtClean="0">
                          <a:latin typeface="+mn-lt"/>
                          <a:ea typeface="Calibri"/>
                          <a:cs typeface="Times New Roman"/>
                        </a:rPr>
                        <a:t>інформація.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46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</a:tabLst>
                        <a:defRPr/>
                      </a:pPr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Визначаємо поняття факт і думка. 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904" marR="3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25-30 хв</a:t>
                      </a:r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8611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699" y="3227383"/>
            <a:ext cx="3571900" cy="1453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8873" y="226986"/>
          <a:ext cx="11333202" cy="7554468"/>
        </p:xfrm>
        <a:graphic>
          <a:graphicData uri="http://schemas.openxmlformats.org/drawingml/2006/table">
            <a:tbl>
              <a:tblPr/>
              <a:tblGrid>
                <a:gridCol w="1857388"/>
                <a:gridCol w="5326391"/>
                <a:gridCol w="3157424"/>
                <a:gridCol w="991999"/>
              </a:tblGrid>
              <a:tr h="7513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b="1" dirty="0">
                          <a:latin typeface="+mn-lt"/>
                          <a:ea typeface="Calibri"/>
                          <a:cs typeface="Times New Roman"/>
                        </a:rPr>
                        <a:t>Основна частина </a:t>
                      </a:r>
                      <a:endParaRPr lang="uk-UA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i="1" dirty="0" smtClean="0">
                          <a:latin typeface="+mn-lt"/>
                          <a:ea typeface="Calibri"/>
                          <a:cs typeface="Times New Roman"/>
                        </a:rPr>
                        <a:t>конструювання </a:t>
                      </a:r>
                      <a:r>
                        <a:rPr lang="uk-UA" sz="1800" i="1" dirty="0">
                          <a:latin typeface="+mn-lt"/>
                          <a:ea typeface="Calibri"/>
                          <a:cs typeface="Times New Roman"/>
                        </a:rPr>
                        <a:t>учнями знань і навичок, формування власного ставлення до теми</a:t>
                      </a: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904" marR="3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9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Робота в парах, групах.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Визначить у наведеному переліку, що є фактом, а що є думкою? Відповідь обґрунтуйте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За дослідженнями археологів яблука почали вживати в їжу 8,5 тис. років тому.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Їсти яблука  треба кожній людині, бо вони дуже смачні.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Яблуко з його гладенькою шкірою та рожевим боком – це красивий фрукт.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У середньому кожний  мешканець Європи з’їдає  близько 65 яблук щороку.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Яблука радять споживати після сніданку.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uk-UA" sz="19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Сумарний об’єм води, яку використовують для вирощування одного яблука вагою 150 грамів,  близько 125 літрів, а  для виготовлення одного літра яблучного  соку потрібно понад 110 літрів води.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Аргументуємо: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 важливо розрізняти факт і думку.  Чому? Як це пов’язане з достовірністю інформації?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Мозковий штурм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Складаємо пам’ятку Як перевірити,  оцінити достовірність інформації? Які запитання потрібно поставити?</a:t>
                      </a:r>
                      <a:r>
                        <a:rPr lang="uk-UA" sz="19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904" marR="3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Розрізняємо факт і думку в запропонованому тексті/медіа тексті.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Оцінюємо інформацію щодо її достовірності 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46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</a:tabLst>
                        <a:defRPr/>
                      </a:pPr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Формулюємо запитання щодо достовірності інформації з різних джерел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904" marR="3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25-30 хв</a:t>
                      </a:r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_s_animat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3838</TotalTime>
  <Words>726</Words>
  <Application>Microsoft Office PowerPoint</Application>
  <PresentationFormat>Произвольный</PresentationFormat>
  <Paragraphs>210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Child_s_animat</vt:lpstr>
      <vt:lpstr>   Формування та розвиток в учнів системного мислення засобами міжпредметної інтеграції.  Конструювання сучасного уроку. </vt:lpstr>
      <vt:lpstr>ОСНОВНІ ПОНЯТТЯ</vt:lpstr>
      <vt:lpstr>Наскрізні вміння</vt:lpstr>
      <vt:lpstr>Обов’язкові результати навчання </vt:lpstr>
      <vt:lpstr>Мета інтегрованого навчання </vt:lpstr>
      <vt:lpstr>В яких джерелах люди  шукають інформацію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111111111</dc:creator>
  <cp:lastModifiedBy>АнатоЛилия</cp:lastModifiedBy>
  <cp:revision>925</cp:revision>
  <dcterms:created xsi:type="dcterms:W3CDTF">2010-02-12T17:03:42Z</dcterms:created>
  <dcterms:modified xsi:type="dcterms:W3CDTF">2022-06-23T08:47:16Z</dcterms:modified>
</cp:coreProperties>
</file>