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7" r:id="rId4"/>
    <p:sldId id="270" r:id="rId5"/>
    <p:sldId id="261" r:id="rId6"/>
    <p:sldId id="272" r:id="rId7"/>
    <p:sldId id="262" r:id="rId8"/>
    <p:sldId id="278" r:id="rId9"/>
    <p:sldId id="256" r:id="rId10"/>
    <p:sldId id="264" r:id="rId11"/>
    <p:sldId id="265" r:id="rId12"/>
    <p:sldId id="267" r:id="rId13"/>
    <p:sldId id="275" r:id="rId14"/>
    <p:sldId id="273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3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DAAA-F35D-463C-8859-84341D4085A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B906-C7A9-4B83-8AD9-6BDAE1CB9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form1.yakistosviti.com.ua/istoriia/5-kl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057"/>
            <a:ext cx="9144000" cy="233982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ДОСЛІДЖУЄМО </a:t>
            </a:r>
            <a:r>
              <a:rPr lang="ru-RU" sz="53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ІСТОРІЮ </a:t>
            </a:r>
            <a:br>
              <a:rPr lang="ru-RU" sz="53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нтегрований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FF"/>
                </a:solidFill>
              </a:rPr>
              <a:t/>
            </a:r>
            <a:br>
              <a:rPr lang="ru-RU" sz="2800" b="1" dirty="0" smtClean="0">
                <a:solidFill>
                  <a:srgbClr val="0066FF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87824" y="2420888"/>
            <a:ext cx="6156176" cy="432048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Цикл: </a:t>
            </a:r>
            <a:r>
              <a:rPr lang="uk-UA" dirty="0" smtClean="0">
                <a:solidFill>
                  <a:schemeClr val="tx1"/>
                </a:solidFill>
                <a:cs typeface="Arial" panose="020B0604020202020204" pitchFamily="34" charset="0"/>
              </a:rPr>
              <a:t>адаптаційний, 5-6 класи</a:t>
            </a:r>
          </a:p>
          <a:p>
            <a:r>
              <a:rPr lang="uk-UA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Освітня галузь: </a:t>
            </a:r>
            <a:r>
              <a:rPr lang="uk-UA" dirty="0" smtClean="0">
                <a:solidFill>
                  <a:schemeClr val="tx1"/>
                </a:solidFill>
                <a:cs typeface="Arial" panose="020B0604020202020204" pitchFamily="34" charset="0"/>
              </a:rPr>
              <a:t>громадянська </a:t>
            </a:r>
          </a:p>
          <a:p>
            <a:r>
              <a:rPr lang="uk-UA" dirty="0" smtClean="0">
                <a:solidFill>
                  <a:schemeClr val="tx1"/>
                </a:solidFill>
                <a:cs typeface="Arial" panose="020B0604020202020204" pitchFamily="34" charset="0"/>
              </a:rPr>
              <a:t>		      та історична</a:t>
            </a:r>
          </a:p>
          <a:p>
            <a:pPr algn="r">
              <a:spcBef>
                <a:spcPts val="0"/>
              </a:spcBef>
            </a:pPr>
            <a:endParaRPr lang="uk-UA" sz="30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sz="3000" b="1" dirty="0" smtClean="0">
                <a:solidFill>
                  <a:schemeClr val="tx2">
                    <a:lumMod val="75000"/>
                  </a:schemeClr>
                </a:solidFill>
              </a:rPr>
              <a:t>Тетяна Ремех</a:t>
            </a:r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uk-UA" sz="30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sz="3000" dirty="0" smtClean="0">
                <a:solidFill>
                  <a:schemeClr val="tx1"/>
                </a:solidFill>
              </a:rPr>
              <a:t>завідувачка відділу </a:t>
            </a:r>
          </a:p>
          <a:p>
            <a:pPr algn="r">
              <a:spcBef>
                <a:spcPts val="0"/>
              </a:spcBef>
            </a:pPr>
            <a:r>
              <a:rPr lang="uk-UA" sz="3000" dirty="0" smtClean="0">
                <a:solidFill>
                  <a:schemeClr val="tx1"/>
                </a:solidFill>
              </a:rPr>
              <a:t>суспільствознавчої освіти</a:t>
            </a:r>
          </a:p>
          <a:p>
            <a:pPr algn="r">
              <a:spcBef>
                <a:spcPts val="0"/>
              </a:spcBef>
            </a:pPr>
            <a:r>
              <a:rPr lang="uk-UA" sz="3000" dirty="0" smtClean="0">
                <a:solidFill>
                  <a:schemeClr val="tx1"/>
                </a:solidFill>
              </a:rPr>
              <a:t>Інституту педагогіки НАПН України,</a:t>
            </a:r>
          </a:p>
          <a:p>
            <a:pPr algn="r">
              <a:spcBef>
                <a:spcPts val="0"/>
              </a:spcBef>
            </a:pPr>
            <a:r>
              <a:rPr lang="uk-UA" sz="3000" dirty="0" smtClean="0">
                <a:solidFill>
                  <a:schemeClr val="tx1"/>
                </a:solidFill>
              </a:rPr>
              <a:t>кандидат педагогічних наук, </a:t>
            </a:r>
          </a:p>
          <a:p>
            <a:pPr algn="r">
              <a:spcBef>
                <a:spcPts val="0"/>
              </a:spcBef>
            </a:pPr>
            <a:r>
              <a:rPr lang="uk-UA" sz="3000" dirty="0" smtClean="0">
                <a:solidFill>
                  <a:schemeClr val="tx1"/>
                </a:solidFill>
              </a:rPr>
              <a:t>вчитель-методист</a:t>
            </a:r>
            <a:endParaRPr lang="ru-RU" sz="3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3125">
            <a:off x="621353" y="2709069"/>
            <a:ext cx="25202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ОСНОВНА ЧАСТИНА УРОКУ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ПЕРВИННЕ СПРИЙНЯТТЯ, ОСМИСЛЕННЯ МАТЕРІАЛУ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904363" cy="54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715" y="2996952"/>
            <a:ext cx="501595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QR-код - Png картинки и иконки без фон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796" y="3933056"/>
            <a:ext cx="748869" cy="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715" y="1369557"/>
            <a:ext cx="4824536" cy="16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08" y="3678941"/>
            <a:ext cx="4824536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931" y="4437112"/>
            <a:ext cx="2038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1608" cy="122413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ПІДСУМКОВА ЧАСТИНА УРОКУ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УЗАГАЛЬНЕННЯ, РЕФЛЕКСІЯ, САМООЦІЮВАННЯ, ОЦІНЮВАННЯ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Объект 3" descr="QR-код - Png картинки и иконки без фона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955" y="4734229"/>
            <a:ext cx="803151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6" y="6021288"/>
            <a:ext cx="563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917257" cy="185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23" y="1340768"/>
            <a:ext cx="503414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Допоміжні компоненти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68" y="836712"/>
            <a:ext cx="8229600" cy="9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06577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Форзаци</a:t>
            </a:r>
            <a:r>
              <a:rPr lang="uk-UA" sz="2400" b="1" dirty="0" smtClean="0"/>
              <a:t>:</a:t>
            </a:r>
            <a:endParaRPr lang="ru-RU" sz="2400" b="1" dirty="0"/>
          </a:p>
          <a:p>
            <a:r>
              <a:rPr lang="uk-UA" sz="2400" b="1" dirty="0"/>
              <a:t>Хронологічна таблиця</a:t>
            </a:r>
            <a:endParaRPr lang="ru-RU" sz="2400" b="1" dirty="0"/>
          </a:p>
          <a:p>
            <a:r>
              <a:rPr lang="uk-UA" sz="2400" b="1" dirty="0"/>
              <a:t>Політична карта сучасної України</a:t>
            </a:r>
            <a:endParaRPr lang="ru-RU" sz="2400" b="1" dirty="0"/>
          </a:p>
          <a:p>
            <a:r>
              <a:rPr lang="uk-UA" sz="2400" b="1" dirty="0" smtClean="0">
                <a:solidFill>
                  <a:srgbClr val="C00000"/>
                </a:solidFill>
              </a:rPr>
              <a:t>Електронний додаток</a:t>
            </a:r>
            <a:r>
              <a:rPr lang="uk-UA" sz="2400" b="1" dirty="0" smtClean="0"/>
              <a:t>: програма, відео до уроків, методичні рекомендації, варіанти  календарно-тематичного планування, електронний зошит, </a:t>
            </a:r>
          </a:p>
          <a:p>
            <a:r>
              <a:rPr lang="uk-UA" sz="2400" b="1" dirty="0" smtClean="0"/>
              <a:t>зошит ПДФ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Юлія Малієнко, Тетяна Ремех. Досліджуємо історію і суспільство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898159"/>
            <a:ext cx="3373266" cy="160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537" y="2330120"/>
            <a:ext cx="2371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390" y="2701595"/>
            <a:ext cx="1143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095625"/>
            <a:ext cx="1504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789040"/>
            <a:ext cx="4585295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Навчальні відео</a:t>
            </a:r>
            <a:endParaRPr lang="ru-RU" b="1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4680519" cy="37444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68960"/>
            <a:ext cx="4675237" cy="3456383"/>
          </a:xfrm>
          <a:prstGeom prst="rect">
            <a:avLst/>
          </a:prstGeom>
        </p:spPr>
      </p:pic>
      <p:pic>
        <p:nvPicPr>
          <p:cNvPr id="8" name="Рисунок 7" descr="§ 3. Календарний та історичний час — Авторство: Kozak TV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915285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1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Електронний зошит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6707088" cy="45259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35753"/>
              </p:ext>
            </p:extLst>
          </p:nvPr>
        </p:nvGraphicFramePr>
        <p:xfrm>
          <a:off x="467544" y="759250"/>
          <a:ext cx="4074556" cy="576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4261680" imgH="6034320" progId="AcroExch.Document.DC">
                  <p:embed/>
                </p:oleObj>
              </mc:Choice>
              <mc:Fallback>
                <p:oleObj name="Acrobat Document" r:id="rId3" imgW="4261680" imgH="60343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59250"/>
                        <a:ext cx="4074556" cy="5766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772105"/>
              </p:ext>
            </p:extLst>
          </p:nvPr>
        </p:nvGraphicFramePr>
        <p:xfrm>
          <a:off x="4499992" y="908720"/>
          <a:ext cx="4032448" cy="570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5" imgW="4261680" imgH="6034320" progId="AcroExch.Document.DC">
                  <p:embed/>
                </p:oleObj>
              </mc:Choice>
              <mc:Fallback>
                <p:oleObj name="Acrobat Document" r:id="rId5" imgW="4261680" imgH="6034320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908720"/>
                        <a:ext cx="4032448" cy="5706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54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8531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92893"/>
              </p:ext>
            </p:extLst>
          </p:nvPr>
        </p:nvGraphicFramePr>
        <p:xfrm>
          <a:off x="179512" y="260648"/>
          <a:ext cx="468857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4261680" imgH="6034320" progId="AcroExch.Document.DC">
                  <p:embed/>
                </p:oleObj>
              </mc:Choice>
              <mc:Fallback>
                <p:oleObj name="Acrobat Document" r:id="rId3" imgW="4261680" imgH="60343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4688576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67229"/>
              </p:ext>
            </p:extLst>
          </p:nvPr>
        </p:nvGraphicFramePr>
        <p:xfrm>
          <a:off x="4644008" y="332656"/>
          <a:ext cx="439984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5" imgW="4261680" imgH="6034320" progId="AcroExch.Document.DC">
                  <p:embed/>
                </p:oleObj>
              </mc:Choice>
              <mc:Fallback>
                <p:oleObj name="Acrobat Document" r:id="rId5" imgW="4261680" imgH="6034320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32656"/>
                        <a:ext cx="4399844" cy="6120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69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Юлія Малієнко, Тетяна Ремех. Досліджуємо історію і суспільство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55679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ОСНОВИ МОДЕЛЬНОЇ ПРОГРАМИ КУРСУ 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«Досліджуємо історію і суспільство» (5-6 кл.)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(авт. О.Пометун, Т.Ремех, Ю.Малієнко, П.Мороз)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 defTabSz="457200">
              <a:buClr>
                <a:srgbClr val="A53010"/>
              </a:buClr>
              <a:buFont typeface="Wingdings 3" charset="2"/>
              <a:buChar char=""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Інтегрує курси всередині галузі (інтегровані: історія України, всесвітня історія, громадянська освіта) та інших освітніх галузей</a:t>
            </a:r>
          </a:p>
          <a:p>
            <a:pPr lvl="0" defTabSz="457200">
              <a:buClr>
                <a:srgbClr val="A53010"/>
              </a:buClr>
              <a:buFont typeface="Wingdings 3" charset="2"/>
              <a:buChar char=""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Структурована за розділами, що містять переліки певних історичних та/або громадянознавчих сюжетів, не розділених на окремі уроки </a:t>
            </a:r>
          </a:p>
          <a:p>
            <a:pPr lvl="0" defTabSz="457200">
              <a:buClr>
                <a:srgbClr val="A53010"/>
              </a:buClr>
              <a:buFont typeface="Wingdings 3" charset="2"/>
              <a:buChar char=""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 змогу вчителю самостійно: визначати назву теми, кількість і перелік питань, очікувані результати до кожного уроку, час для роботи над кожним розділом програми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Структура програми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51069"/>
              </p:ext>
            </p:extLst>
          </p:nvPr>
        </p:nvGraphicFramePr>
        <p:xfrm>
          <a:off x="457200" y="836711"/>
          <a:ext cx="8229600" cy="6031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491"/>
                <a:gridCol w="2527050"/>
                <a:gridCol w="2794059"/>
              </a:tblGrid>
              <a:tr h="511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Очікувані результати навчання учнів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Пропонований зміст інтегрованого курсу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Орієнтовні види навчальної діяльності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2"/>
                    </a:solidFill>
                  </a:tcPr>
                </a:tc>
              </a:tr>
              <a:tr h="40896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5 КЛАС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9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Вступ. ЛЮДИНА. СУСПІЛЬСТВО. ІСТОРІЯ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Розповідає про унікальність  і неповторність кожної людини, зв'язок людини і суспільства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Обґрунтовує присутність минулого в сучасності, взаємопов’язаність минулого, теперішнього і майбутнього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Висловлює оцінні судження щодо необхідності вивчення історії свого народу і країни та збереженні пам’яті про минуле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Людина – неповторна особистість. Гідність людини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Людина серед людей. Суспільство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…..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Історія як минуле людини і суспільства. Історія – наука про минуле суспільства….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Історія України – частина європейської та світової історії.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Історія мого краю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Пошукові завдання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З’ясування значення понять …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Аналіз структури і можливостей підручника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Творчі завдання (індивідуально, в парах/групах)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Обговорення та дискусії (орієнтовні теми)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7152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uk-UA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Зміст модельної програми інтегрованого курсу </a:t>
            </a:r>
            <a:br>
              <a:rPr lang="uk-UA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«Досліджуємо </a:t>
            </a:r>
            <a:r>
              <a:rPr lang="uk-UA" sz="2800" b="1" smtClean="0">
                <a:solidFill>
                  <a:schemeClr val="tx2">
                    <a:lumMod val="75000"/>
                  </a:schemeClr>
                </a:solidFill>
              </a:rPr>
              <a:t>історію і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суспільство»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(5 клас, О.Пометун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Т.Ремех,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Ю.Малієнко, П.Мороз)</a:t>
            </a:r>
            <a:r>
              <a:rPr lang="uk-UA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340768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>
          <a:xfrm>
            <a:off x="1979712" y="1484784"/>
            <a:ext cx="7164288" cy="4968552"/>
          </a:xfrm>
        </p:spPr>
        <p:txBody>
          <a:bodyPr>
            <a:normAutofit fontScale="85000" lnSpcReduction="20000"/>
          </a:bodyPr>
          <a:lstStyle/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	Вступ</a:t>
            </a:r>
          </a:p>
          <a:p>
            <a:pPr lvl="0" defTabSz="457200">
              <a:buClr>
                <a:srgbClr val="A53010"/>
              </a:buClr>
              <a:buNone/>
            </a:pPr>
            <a:endParaRPr lang="uk-UA" sz="3000" b="1" dirty="0" smtClean="0"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	Розділ 1. Історичний час і простір</a:t>
            </a:r>
            <a:endParaRPr lang="ru-RU" sz="30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endParaRPr lang="uk-UA" sz="3000" b="1" dirty="0" smtClean="0"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	Розділ 2. Джерела інформації. Історичні     джерела</a:t>
            </a:r>
            <a:endParaRPr lang="ru-RU" sz="3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endParaRPr lang="uk-UA" sz="3000" b="1" dirty="0" smtClean="0"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	Розділ 3. Мандрівки у минуле України </a:t>
            </a:r>
            <a:endParaRPr lang="ru-RU" sz="3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endParaRPr lang="uk-UA" sz="3000" b="1" dirty="0" smtClean="0"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	Розділ 4. Історія навколо нас </a:t>
            </a:r>
            <a:endParaRPr lang="ru-RU" sz="3000" b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endParaRPr lang="uk-UA" sz="3000" b="1" dirty="0" smtClean="0">
              <a:cs typeface="Arial" panose="020B0604020202020204" pitchFamily="34" charset="0"/>
            </a:endParaRPr>
          </a:p>
          <a:p>
            <a:pPr lvl="0" defTabSz="457200">
              <a:buClr>
                <a:srgbClr val="A53010"/>
              </a:buClr>
              <a:buNone/>
            </a:pPr>
            <a:r>
              <a:rPr lang="uk-UA" sz="3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	Розділ 5. Розмаїття України</a:t>
            </a:r>
            <a:endParaRPr lang="ru-RU" sz="3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008112" cy="6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21319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1655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5522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7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КАЛЕНДАРНО-ТЕМАТИЧНЕ ПЛАНУВАННЯ </a:t>
            </a:r>
            <a:b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(базується на модельній програмі)</a:t>
            </a:r>
            <a:b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41320"/>
              </p:ext>
            </p:extLst>
          </p:nvPr>
        </p:nvGraphicFramePr>
        <p:xfrm>
          <a:off x="107504" y="1052736"/>
          <a:ext cx="8928992" cy="564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69"/>
                <a:gridCol w="1368152"/>
                <a:gridCol w="1656184"/>
                <a:gridCol w="1584176"/>
                <a:gridCol w="3740511"/>
              </a:tblGrid>
              <a:tr h="22783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Розділ 1. ІСТОРИЧНИЙ ЧАС І ПРОСТІР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</a:tr>
              <a:tr h="49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уроку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Тема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Зміст теми </a:t>
                      </a:r>
                      <a:endParaRPr lang="uk-UA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у підручнику</a:t>
                      </a: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Зміст за програмою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</a:rPr>
                        <a:t>Очікувані  результати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</a:tr>
              <a:tr h="257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 таке історичний час та як його виміряти</a:t>
                      </a:r>
                      <a:r>
                        <a:rPr lang="uk-UA" sz="1300" b="0" dirty="0">
                          <a:effectLst/>
                        </a:rPr>
                        <a:t> 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 таке хронологія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2.Як люди вимірюють час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3.Як встановити послідовність подій за допомогою лінії часу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effectLst/>
                        </a:rPr>
                        <a:t> 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Синхронність і послідовність подій в історії. Хронологія.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Відлік історичного часу.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Лінія часу.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 періоди історії людства </a:t>
                      </a:r>
                      <a:r>
                        <a:rPr lang="uk-UA" sz="1300" b="0" dirty="0">
                          <a:effectLst/>
                        </a:rPr>
                        <a:t> 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7" marR="39787" marT="0" marB="0"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Пояснює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різницю між одиницями вимірювання історичного часу і співвідносить їх (рік – століття – тисячоліття)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Називає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основні періоди історії людства у хронологічній послідовності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Установлює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одночасність подій в історичному просторі, тривалість подій, явищ, процесів та їх часову віддаленість одних від одних (у межах теми, з допомогою вчителя)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Установлює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послідовність історичних подій за допомогою лінії часу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Оцінює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важливість хронології у дослідженні минулого</a:t>
                      </a:r>
                      <a:endParaRPr lang="uk-UA" sz="1100" b="0" dirty="0" smtClean="0">
                        <a:effectLst/>
                      </a:endParaRPr>
                    </a:p>
                  </a:txBody>
                  <a:tcPr marL="39787" marR="397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8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624736" cy="16561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uk-UA" dirty="0" smtClean="0">
                <a:latin typeface="Times New Roman"/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Підручник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– новітня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освітня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модель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і ресурс для всіх учасників освітнього процесу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5040560"/>
          </a:xfrm>
        </p:spPr>
        <p:txBody>
          <a:bodyPr>
            <a:normAutofit fontScale="40000" lnSpcReduction="200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6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6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Друкована книга </a:t>
            </a:r>
            <a:endParaRPr lang="uk-UA" sz="6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6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Електронний додаток: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uk-UA" sz="6000" dirty="0">
                <a:ea typeface="Calibri"/>
                <a:cs typeface="Times New Roman"/>
              </a:rPr>
              <a:t>електронний зошит</a:t>
            </a:r>
            <a:endParaRPr lang="ru-RU" sz="6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uk-UA" sz="6000" dirty="0" smtClean="0">
                <a:ea typeface="Calibri"/>
                <a:cs typeface="Times New Roman"/>
              </a:rPr>
              <a:t>відеоматеріали </a:t>
            </a:r>
            <a:r>
              <a:rPr lang="uk-UA" sz="6000" dirty="0">
                <a:ea typeface="Calibri"/>
                <a:cs typeface="Times New Roman"/>
              </a:rPr>
              <a:t>до уроків</a:t>
            </a:r>
            <a:endParaRPr lang="ru-RU" sz="6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uk-UA" sz="6000" dirty="0" smtClean="0">
                <a:ea typeface="Calibri"/>
                <a:cs typeface="Times New Roman"/>
              </a:rPr>
              <a:t>модельна програма курсу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6000" dirty="0" smtClean="0">
                <a:solidFill>
                  <a:srgbClr val="C00000"/>
                </a:solidFill>
              </a:rPr>
              <a:t> </a:t>
            </a:r>
            <a:r>
              <a:rPr lang="uk-UA" sz="6000" dirty="0" smtClean="0"/>
              <a:t>методичні рекомендації</a:t>
            </a:r>
            <a:endParaRPr lang="ru-RU" sz="6000" dirty="0" smtClean="0"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uk-UA" sz="6000" dirty="0" smtClean="0">
                <a:ea typeface="Calibri"/>
                <a:cs typeface="Times New Roman"/>
              </a:rPr>
              <a:t>календарно-тематичне планування</a:t>
            </a:r>
            <a:r>
              <a:rPr lang="uk-UA" sz="6000" b="1" dirty="0"/>
              <a:t> </a:t>
            </a:r>
            <a:endParaRPr lang="uk-UA" sz="6000" b="1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uk-UA" sz="4400" b="1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5500" b="1" dirty="0" smtClean="0">
                <a:ea typeface="Calibri"/>
                <a:cs typeface="Times New Roman"/>
              </a:rPr>
              <a:t>Електронний додаток </a:t>
            </a:r>
            <a:r>
              <a:rPr lang="pl-PL" sz="5000" b="1" dirty="0">
                <a:hlinkClick r:id="rId2"/>
              </a:rPr>
              <a:t>http://</a:t>
            </a:r>
            <a:r>
              <a:rPr lang="pl-PL" sz="5000" b="1" dirty="0" smtClean="0">
                <a:hlinkClick r:id="rId2"/>
              </a:rPr>
              <a:t>inform1.yakistosviti.com.ua/istoriia/5-klas</a:t>
            </a:r>
            <a:r>
              <a:rPr lang="en-US" sz="5000" b="1" dirty="0" smtClean="0"/>
              <a:t> </a:t>
            </a:r>
            <a:endParaRPr lang="ru-RU" sz="5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417">
            <a:off x="6937719" y="570485"/>
            <a:ext cx="1851918" cy="25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3610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моделює освітній процес + проєктує його реалізацію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8906"/>
            <a:ext cx="4392488" cy="57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08906"/>
            <a:ext cx="4392488" cy="57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ПРОЦЕС НАВЧАННЯ </a:t>
            </a:r>
            <a:r>
              <a:rPr lang="uk-UA" sz="2800" dirty="0"/>
              <a:t>–</a:t>
            </a:r>
            <a:r>
              <a:rPr lang="uk-UA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uk-UA" sz="2800" dirty="0" smtClean="0">
                <a:cs typeface="Arial" panose="020B0604020202020204" pitchFamily="34" charset="0"/>
              </a:rPr>
              <a:t>АКТИВНЕ </a:t>
            </a:r>
            <a:r>
              <a:rPr lang="uk-UA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ДОСЛІДЖЕННЯ </a:t>
            </a:r>
            <a:r>
              <a:rPr lang="uk-UA" sz="2800" dirty="0" smtClean="0">
                <a:cs typeface="Arial" panose="020B0604020202020204" pitchFamily="34" charset="0"/>
              </a:rPr>
              <a:t>УЧНЯМИ ОБ’ЄКТА АБО ПРОБЛЕМИ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2050" name="Picture 2" descr="Дорога мультяш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01753"/>
            <a:ext cx="81369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rot="701971">
            <a:off x="5984430" y="5013176"/>
            <a:ext cx="1827929" cy="1085346"/>
          </a:xfrm>
          <a:prstGeom prst="wedgeEllipseCallout">
            <a:avLst>
              <a:gd name="adj1" fmla="val -46813"/>
              <a:gd name="adj2" fmla="val 10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1.  ЩО  ВЖЕ ЗНАЄМО</a:t>
            </a:r>
            <a:endParaRPr lang="ru-RU" sz="20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115616" y="3825044"/>
            <a:ext cx="2498576" cy="1332728"/>
          </a:xfrm>
          <a:prstGeom prst="wedgeEllipseCallout">
            <a:avLst>
              <a:gd name="adj1" fmla="val 84856"/>
              <a:gd name="adj2" fmla="val 61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2. ЯКІ Є ФАКТИ  І МІРКУВАННЯ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 rot="20630988">
            <a:off x="4959755" y="2476826"/>
            <a:ext cx="2738064" cy="1866736"/>
          </a:xfrm>
          <a:prstGeom prst="wedgeEllipseCallout">
            <a:avLst>
              <a:gd name="adj1" fmla="val -91925"/>
              <a:gd name="adj2" fmla="val -2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3. ЩО Я ДУМАЮ ПРО ЦІ ФАКТИ ТА ІНТЕРПРЕТАЦІЇ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 rot="997924">
            <a:off x="1606812" y="1394898"/>
            <a:ext cx="2563660" cy="1523414"/>
          </a:xfrm>
          <a:prstGeom prst="wedgeEllipseCallout">
            <a:avLst>
              <a:gd name="adj1" fmla="val 88233"/>
              <a:gd name="adj2" fmla="val -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4. ЧИ Є ЦЯ ІНФОРМАЦІЯ НОВОЮ, ВАЖЛИВОЮ</a:t>
            </a:r>
            <a:endParaRPr lang="ru-RU" sz="2000" b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ВСТУПНА ЧАСТИНА УРОКУ: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АКТУАЛІЗАЦІЯ, МОТИВАЦІЯ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53285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2275" y="2564904"/>
            <a:ext cx="4361725" cy="40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7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476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Wingdings 3</vt:lpstr>
      <vt:lpstr>Тема Office</vt:lpstr>
      <vt:lpstr>Acrobat Document</vt:lpstr>
      <vt:lpstr>  ДОСЛІДЖУЄМО ІСТОРІЮ  І СУСПІЛЬСТВО інтегрований КУРС  </vt:lpstr>
      <vt:lpstr>ОСНОВИ МОДЕЛЬНОЇ ПРОГРАМИ КУРСУ  «Досліджуємо історію і суспільство» (5-6 кл.) (авт. О.Пометун, Т.Ремех, Ю.Малієнко, П.Мороз)</vt:lpstr>
      <vt:lpstr>Структура програми</vt:lpstr>
      <vt:lpstr> Зміст модельної програми інтегрованого курсу  «Досліджуємо історію і суспільство»  (5 клас, О.Пометун, Т.Ремех, Ю.Малієнко, П.Мороз) </vt:lpstr>
      <vt:lpstr> КАЛЕНДАРНО-ТЕМАТИЧНЕ ПЛАНУВАННЯ  (базується на модельній програмі) </vt:lpstr>
      <vt:lpstr> Підручник – новітня освітня модель і ресурс для всіх учасників освітнього процесу </vt:lpstr>
      <vt:lpstr>ПІДРУЧНИК моделює освітній процес + проєктує його реалізацію</vt:lpstr>
      <vt:lpstr>ПРОЦЕС НАВЧАННЯ – АКТИВНЕ ДОСЛІДЖЕННЯ УЧНЯМИ ОБ’ЄКТА АБО ПРОБЛЕМИ</vt:lpstr>
      <vt:lpstr>ВСТУПНА ЧАСТИНА УРОКУ:  АКТУАЛІЗАЦІЯ, МОТИВАЦІЯ</vt:lpstr>
      <vt:lpstr>ОСНОВНА ЧАСТИНА УРОКУ ПЕРВИННЕ СПРИЙНЯТТЯ, ОСМИСЛЕННЯ МАТЕРІАЛУ</vt:lpstr>
      <vt:lpstr>ПІДСУМКОВА ЧАСТИНА УРОКУ УЗАГАЛЬНЕННЯ, РЕФЛЕКСІЯ, САМООЦІЮВАННЯ, ОЦІНЮВАННЯ</vt:lpstr>
      <vt:lpstr>Допоміжні компоненти</vt:lpstr>
      <vt:lpstr>Навчальні відео</vt:lpstr>
      <vt:lpstr>Електронний зошит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ДОСЛІДЖУЄМО ІСТОРІЮ І СУСПІЛЬСТВО  Інтегрований курс</dc:title>
  <dc:creator>RePack by Diakov</dc:creator>
  <cp:lastModifiedBy>Admin</cp:lastModifiedBy>
  <cp:revision>84</cp:revision>
  <dcterms:created xsi:type="dcterms:W3CDTF">2022-01-30T10:45:04Z</dcterms:created>
  <dcterms:modified xsi:type="dcterms:W3CDTF">2023-06-21T12:36:42Z</dcterms:modified>
</cp:coreProperties>
</file>